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2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8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805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16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8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13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24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93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27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12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43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62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25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8E1AF-87FC-492C-BF7E-9170F681B151}" type="datetimeFigureOut">
              <a:rPr kumimoji="1" lang="ja-JP" altLang="en-US" smtClean="0"/>
              <a:t>2020/6/3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A7B4D-6055-4B34-9ADE-385A4E13B0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79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url?sa=i&amp;url=http://andrejkoymasky.com/liv/fam/bioa3/ashika01.html&amp;psig=AOvVaw3qe-oC8lGZpuvRxKzl6MiT&amp;ust=1590720914963000&amp;source=images&amp;cd=vfe&amp;ved=0CAIQjRxqFwoTCKjC0bbH1ekCFQAAAAAdAAAAABA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10" Type="http://schemas.openxmlformats.org/officeDocument/2006/relationships/image" Target="../media/image35.gif"/><Relationship Id="rId4" Type="http://schemas.openxmlformats.org/officeDocument/2006/relationships/image" Target="../media/image29.jp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Sunshine 2</a:t>
            </a:r>
            <a:r>
              <a:rPr lang="en-US" altLang="ja-JP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/>
            </a:r>
            <a:br>
              <a:rPr lang="en-US" altLang="ja-JP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altLang="ja-JP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 11</a:t>
            </a:r>
            <a:r>
              <a:rPr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Pages 96-100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207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997" y="380646"/>
            <a:ext cx="3600450" cy="1325563"/>
          </a:xfrm>
        </p:spPr>
        <p:txBody>
          <a:bodyPr>
            <a:noAutofit/>
          </a:bodyPr>
          <a:lstStyle/>
          <a:p>
            <a:r>
              <a:rPr kumimoji="1" lang="en-US" altLang="ja-JP" sz="8000" dirty="0" smtClean="0"/>
              <a:t>Satoshi</a:t>
            </a:r>
            <a:endParaRPr kumimoji="1" lang="ja-JP" altLang="en-US" sz="8000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9" b="12527"/>
          <a:stretch/>
        </p:blipFill>
        <p:spPr>
          <a:xfrm>
            <a:off x="6829786" y="2566554"/>
            <a:ext cx="4351338" cy="3335482"/>
          </a:xfrm>
          <a:effectLst>
            <a:softEdge rad="127000"/>
          </a:effec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3566"/>
            <a:ext cx="3624146" cy="6858000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/>
        </p:nvSpPr>
        <p:spPr>
          <a:xfrm>
            <a:off x="7015480" y="380646"/>
            <a:ext cx="63759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6000" dirty="0" err="1" smtClean="0"/>
              <a:t>monsterballs</a:t>
            </a:r>
            <a:endParaRPr lang="ja-JP" altLang="en-US" sz="6000" dirty="0"/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4447881" y="377329"/>
            <a:ext cx="24871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8000" dirty="0" smtClean="0"/>
              <a:t>uses</a:t>
            </a:r>
            <a:endParaRPr lang="ja-JP" altLang="en-US" sz="8000" dirty="0"/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11507811" y="306773"/>
            <a:ext cx="5508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8000" dirty="0" smtClean="0"/>
              <a:t>.</a:t>
            </a:r>
            <a:endParaRPr lang="ja-JP" altLang="en-US" sz="8000" dirty="0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243327" y="409797"/>
            <a:ext cx="4822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err="1" smtClean="0"/>
              <a:t>Monsterballs</a:t>
            </a:r>
            <a:endParaRPr lang="ja-JP" altLang="en-US" sz="5400" dirty="0"/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9287657" y="452437"/>
            <a:ext cx="58086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smtClean="0"/>
              <a:t>Satoshi</a:t>
            </a:r>
            <a:endParaRPr lang="ja-JP" altLang="en-US" sz="5400" dirty="0"/>
          </a:p>
        </p:txBody>
      </p:sp>
      <p:cxnSp>
        <p:nvCxnSpPr>
          <p:cNvPr id="12" name="直線コネクタ 11"/>
          <p:cNvCxnSpPr/>
          <p:nvPr/>
        </p:nvCxnSpPr>
        <p:spPr>
          <a:xfrm flipV="1">
            <a:off x="5860385" y="1144285"/>
            <a:ext cx="2144267" cy="107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タイトル 1"/>
          <p:cNvSpPr txBox="1">
            <a:spLocks/>
          </p:cNvSpPr>
          <p:nvPr/>
        </p:nvSpPr>
        <p:spPr>
          <a:xfrm>
            <a:off x="4491459" y="480266"/>
            <a:ext cx="15480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smtClean="0"/>
              <a:t>are</a:t>
            </a:r>
            <a:endParaRPr lang="ja-JP" altLang="en-US" sz="5400" dirty="0"/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3662603" y="1297379"/>
            <a:ext cx="252135" cy="12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タイトル 1"/>
          <p:cNvSpPr txBox="1">
            <a:spLocks/>
          </p:cNvSpPr>
          <p:nvPr/>
        </p:nvSpPr>
        <p:spPr>
          <a:xfrm>
            <a:off x="5894744" y="430457"/>
            <a:ext cx="179763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smtClean="0"/>
              <a:t>use</a:t>
            </a:r>
            <a:r>
              <a:rPr lang="en-US" altLang="ja-JP" sz="5400" b="1" dirty="0" smtClean="0">
                <a:solidFill>
                  <a:srgbClr val="FF0000"/>
                </a:solidFill>
              </a:rPr>
              <a:t>d</a:t>
            </a:r>
            <a:endParaRPr lang="ja-JP" altLang="en-US" sz="5400" b="1" dirty="0">
              <a:solidFill>
                <a:srgbClr val="FF0000"/>
              </a:solidFill>
            </a:endParaRPr>
          </a:p>
        </p:txBody>
      </p:sp>
      <p:sp>
        <p:nvSpPr>
          <p:cNvPr id="18" name="タイトル 1"/>
          <p:cNvSpPr txBox="1">
            <a:spLocks/>
          </p:cNvSpPr>
          <p:nvPr/>
        </p:nvSpPr>
        <p:spPr>
          <a:xfrm>
            <a:off x="8177406" y="479423"/>
            <a:ext cx="1020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smtClean="0"/>
              <a:t>by</a:t>
            </a:r>
            <a:endParaRPr lang="ja-JP" altLang="en-US" sz="5400" dirty="0"/>
          </a:p>
        </p:txBody>
      </p:sp>
      <p:sp>
        <p:nvSpPr>
          <p:cNvPr id="22" name="正方形/長方形 21"/>
          <p:cNvSpPr/>
          <p:nvPr/>
        </p:nvSpPr>
        <p:spPr>
          <a:xfrm>
            <a:off x="4430889" y="766938"/>
            <a:ext cx="3500719" cy="16049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</a:rPr>
              <a:t>be</a:t>
            </a:r>
            <a:r>
              <a:rPr kumimoji="1" lang="ja-JP" altLang="en-US" dirty="0" smtClean="0">
                <a:solidFill>
                  <a:srgbClr val="FF0000"/>
                </a:solidFill>
              </a:rPr>
              <a:t>動詞＋過去分詞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線吹き出し 1 (枠付き) 22"/>
          <p:cNvSpPr/>
          <p:nvPr/>
        </p:nvSpPr>
        <p:spPr>
          <a:xfrm>
            <a:off x="4760385" y="2814636"/>
            <a:ext cx="2321453" cy="1490663"/>
          </a:xfrm>
          <a:prstGeom prst="borderCallout1">
            <a:avLst>
              <a:gd name="adj1" fmla="val -509"/>
              <a:gd name="adj2" fmla="val 46470"/>
              <a:gd name="adj3" fmla="val -32271"/>
              <a:gd name="adj4" fmla="val 40756"/>
            </a:avLst>
          </a:prstGeom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be</a:t>
            </a:r>
            <a:r>
              <a:rPr kumimoji="1" lang="ja-JP" altLang="en-US" dirty="0" smtClean="0">
                <a:solidFill>
                  <a:schemeClr val="bg1"/>
                </a:solidFill>
              </a:rPr>
              <a:t>動詞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lang="en-US" altLang="ja-JP" sz="2400" dirty="0" smtClean="0"/>
              <a:t>am</a:t>
            </a:r>
          </a:p>
          <a:p>
            <a:r>
              <a:rPr kumimoji="1" lang="en-US" altLang="ja-JP" sz="2400" dirty="0" smtClean="0"/>
              <a:t>is</a:t>
            </a:r>
          </a:p>
          <a:p>
            <a:r>
              <a:rPr kumimoji="1" lang="en-US" altLang="ja-JP" sz="2400" dirty="0" smtClean="0"/>
              <a:t>are</a:t>
            </a:r>
            <a:endParaRPr kumimoji="1" lang="ja-JP" altLang="en-US" sz="2400" dirty="0"/>
          </a:p>
        </p:txBody>
      </p:sp>
      <p:sp>
        <p:nvSpPr>
          <p:cNvPr id="24" name="正方形/長方形 23"/>
          <p:cNvSpPr/>
          <p:nvPr/>
        </p:nvSpPr>
        <p:spPr>
          <a:xfrm>
            <a:off x="4828901" y="3256399"/>
            <a:ext cx="2110062" cy="59646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800" dirty="0" smtClean="0"/>
              <a:t>was</a:t>
            </a:r>
            <a:endParaRPr kumimoji="1" lang="ja-JP" altLang="en-US" sz="2800" dirty="0"/>
          </a:p>
        </p:txBody>
      </p:sp>
      <p:sp>
        <p:nvSpPr>
          <p:cNvPr id="25" name="正方形/長方形 24"/>
          <p:cNvSpPr/>
          <p:nvPr/>
        </p:nvSpPr>
        <p:spPr>
          <a:xfrm>
            <a:off x="4828901" y="3852863"/>
            <a:ext cx="2110062" cy="36195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800" dirty="0" smtClean="0"/>
              <a:t>were</a:t>
            </a:r>
            <a:endParaRPr kumimoji="1" lang="ja-JP" altLang="en-US" sz="2800" dirty="0"/>
          </a:p>
        </p:txBody>
      </p:sp>
      <p:sp>
        <p:nvSpPr>
          <p:cNvPr id="3" name="円/楕円 2"/>
          <p:cNvSpPr/>
          <p:nvPr/>
        </p:nvSpPr>
        <p:spPr>
          <a:xfrm>
            <a:off x="8033906" y="630320"/>
            <a:ext cx="1023767" cy="10237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線吹き出し 1 (枠付き) 19"/>
          <p:cNvSpPr/>
          <p:nvPr/>
        </p:nvSpPr>
        <p:spPr>
          <a:xfrm>
            <a:off x="8126930" y="2007116"/>
            <a:ext cx="2321453" cy="1490663"/>
          </a:xfrm>
          <a:prstGeom prst="borderCallout1">
            <a:avLst>
              <a:gd name="adj1" fmla="val -509"/>
              <a:gd name="adj2" fmla="val 46470"/>
              <a:gd name="adj3" fmla="val -31504"/>
              <a:gd name="adj4" fmla="val 31401"/>
            </a:avLst>
          </a:prstGeom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前置詞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kumimoji="1" lang="en-US" altLang="ja-JP" dirty="0" smtClean="0">
                <a:solidFill>
                  <a:schemeClr val="bg1"/>
                </a:solidFill>
              </a:rPr>
              <a:t>by </a:t>
            </a:r>
            <a:r>
              <a:rPr kumimoji="1" lang="ja-JP" altLang="en-US" dirty="0" smtClean="0">
                <a:solidFill>
                  <a:schemeClr val="bg1"/>
                </a:solidFill>
              </a:rPr>
              <a:t>人・キャラクター・国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kumimoji="1" lang="en-US" altLang="ja-JP" dirty="0" smtClean="0">
                <a:solidFill>
                  <a:schemeClr val="bg1"/>
                </a:solidFill>
              </a:rPr>
              <a:t>in</a:t>
            </a:r>
            <a:r>
              <a:rPr kumimoji="1" lang="ja-JP" altLang="en-US" dirty="0" smtClean="0">
                <a:solidFill>
                  <a:schemeClr val="bg1"/>
                </a:solidFill>
              </a:rPr>
              <a:t>　国・場所・季節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kumimoji="1" lang="en-US" altLang="ja-JP" dirty="0" smtClean="0">
                <a:solidFill>
                  <a:schemeClr val="bg1"/>
                </a:solidFill>
              </a:rPr>
              <a:t>for</a:t>
            </a:r>
            <a:r>
              <a:rPr kumimoji="1" lang="ja-JP" altLang="en-US" dirty="0" smtClean="0">
                <a:solidFill>
                  <a:schemeClr val="bg1"/>
                </a:solidFill>
              </a:rPr>
              <a:t>　食事・休日・季節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kumimoji="1" lang="en-US" altLang="ja-JP" dirty="0" smtClean="0">
                <a:solidFill>
                  <a:schemeClr val="bg1"/>
                </a:solidFill>
              </a:rPr>
              <a:t>on</a:t>
            </a:r>
            <a:r>
              <a:rPr kumimoji="1" lang="ja-JP" altLang="en-US" dirty="0" smtClean="0">
                <a:solidFill>
                  <a:schemeClr val="bg1"/>
                </a:solidFill>
              </a:rPr>
              <a:t>　特定の日・休日</a:t>
            </a:r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/>
              <a:t>例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01749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0.14648 0.04027 C -0.17695 0.04953 -0.22318 0.05324 -0.27083 0.05324 C -0.32539 0.05324 -0.36966 0.04953 -0.4 0.04027 L -0.5457 4.44444E-6 " pathEditMode="relative" rAng="0" ptsTypes="AAAAA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92" y="266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0023 L 0.15911 0.04005 C 0.19219 0.04908 0.24192 0.05394 0.29414 0.05394 C 0.35351 0.05394 0.40104 0.04908 0.43411 0.04005 L 0.59336 0.00023 " pathEditMode="relative" rAng="0" ptsTypes="AAAAA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61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0.10833 4.44444E-6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  <p:bldP spid="7" grpId="0"/>
      <p:bldP spid="7" grpId="1"/>
      <p:bldP spid="7" grpId="2"/>
      <p:bldP spid="8" grpId="0"/>
      <p:bldP spid="9" grpId="0"/>
      <p:bldP spid="10" grpId="0"/>
      <p:bldP spid="13" grpId="0"/>
      <p:bldP spid="16" grpId="0"/>
      <p:bldP spid="18" grpId="0"/>
      <p:bldP spid="22" grpId="0" animBg="1"/>
      <p:bldP spid="23" grpId="0" animBg="1"/>
      <p:bldP spid="24" grpId="0" animBg="1"/>
      <p:bldP spid="25" grpId="0" animBg="1"/>
      <p:bldP spid="3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57400" y="996641"/>
            <a:ext cx="2150745" cy="1325563"/>
          </a:xfrm>
        </p:spPr>
        <p:txBody>
          <a:bodyPr/>
          <a:lstStyle/>
          <a:p>
            <a:r>
              <a:rPr lang="en-US" altLang="ja-JP" dirty="0" smtClean="0"/>
              <a:t>Satoshi</a:t>
            </a:r>
            <a:endParaRPr kumimoji="1" lang="ja-JP" altLang="en-US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r="30154"/>
          <a:stretch/>
        </p:blipFill>
        <p:spPr>
          <a:xfrm>
            <a:off x="0" y="1659423"/>
            <a:ext cx="6019800" cy="843183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コンテンツ プレースホルダー 10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0"/>
          <a:stretch/>
        </p:blipFill>
        <p:spPr>
          <a:xfrm>
            <a:off x="7229474" y="2465070"/>
            <a:ext cx="3895725" cy="4186246"/>
          </a:xfrm>
        </p:spPr>
      </p:pic>
      <p:sp>
        <p:nvSpPr>
          <p:cNvPr id="14" name="タイトル 1"/>
          <p:cNvSpPr txBox="1">
            <a:spLocks/>
          </p:cNvSpPr>
          <p:nvPr/>
        </p:nvSpPr>
        <p:spPr>
          <a:xfrm>
            <a:off x="8041214" y="996641"/>
            <a:ext cx="22711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Pikachu</a:t>
            </a:r>
            <a:endParaRPr lang="ja-JP" altLang="en-US" dirty="0"/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1916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catch</a:t>
            </a:r>
            <a:endParaRPr lang="ja-JP" altLang="en-US" dirty="0"/>
          </a:p>
        </p:txBody>
      </p:sp>
      <p:sp>
        <p:nvSpPr>
          <p:cNvPr id="17" name="円/楕円 16"/>
          <p:cNvSpPr/>
          <p:nvPr/>
        </p:nvSpPr>
        <p:spPr>
          <a:xfrm>
            <a:off x="4959905" y="266050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761054"/>
              </p:ext>
            </p:extLst>
          </p:nvPr>
        </p:nvGraphicFramePr>
        <p:xfrm>
          <a:off x="2060042" y="4664754"/>
          <a:ext cx="8586471" cy="1986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2157"/>
                <a:gridCol w="2862157"/>
                <a:gridCol w="2862157"/>
              </a:tblGrid>
              <a:tr h="581801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 smtClean="0">
                          <a:solidFill>
                            <a:schemeClr val="bg1"/>
                          </a:solidFill>
                        </a:rPr>
                        <a:t>Hint</a:t>
                      </a:r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主語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動詞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もの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2630118" y="5983068"/>
            <a:ext cx="7839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/>
              <a:t>Satoshi            catch</a:t>
            </a:r>
            <a:r>
              <a:rPr kumimoji="1" lang="en-US" altLang="ja-JP" sz="4000" dirty="0" smtClean="0">
                <a:solidFill>
                  <a:srgbClr val="FF0000"/>
                </a:solidFill>
              </a:rPr>
              <a:t>es</a:t>
            </a:r>
            <a:r>
              <a:rPr kumimoji="1" lang="en-US" altLang="ja-JP" sz="4000" dirty="0" smtClean="0"/>
              <a:t>           Pikachu.</a:t>
            </a:r>
            <a:endParaRPr kumimoji="1" lang="ja-JP" altLang="en-US" sz="4000" dirty="0"/>
          </a:p>
        </p:txBody>
      </p:sp>
      <p:sp>
        <p:nvSpPr>
          <p:cNvPr id="13" name="円/楕円 12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/>
              <a:t>1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403800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6" dur="3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7" grpId="0" animBg="1"/>
      <p:bldP spid="17" grpId="1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r="30154"/>
          <a:stretch/>
        </p:blipFill>
        <p:spPr>
          <a:xfrm>
            <a:off x="0" y="1659423"/>
            <a:ext cx="6019800" cy="843183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0" name="コンテンツ プレースホルダー 10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0"/>
          <a:stretch/>
        </p:blipFill>
        <p:spPr>
          <a:xfrm>
            <a:off x="7229474" y="2465070"/>
            <a:ext cx="3895725" cy="4186246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52600" y="996641"/>
            <a:ext cx="2455545" cy="1325563"/>
          </a:xfrm>
        </p:spPr>
        <p:txBody>
          <a:bodyPr/>
          <a:lstStyle/>
          <a:p>
            <a:r>
              <a:rPr lang="en-US" altLang="ja-JP" dirty="0" smtClean="0"/>
              <a:t>Satoshi</a:t>
            </a:r>
            <a:endParaRPr kumimoji="1" lang="ja-JP" altLang="en-US" dirty="0"/>
          </a:p>
        </p:txBody>
      </p:sp>
      <p:sp>
        <p:nvSpPr>
          <p:cNvPr id="14" name="タイトル 1"/>
          <p:cNvSpPr txBox="1">
            <a:spLocks/>
          </p:cNvSpPr>
          <p:nvPr/>
        </p:nvSpPr>
        <p:spPr>
          <a:xfrm>
            <a:off x="8041214" y="996641"/>
            <a:ext cx="2169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Pikachu</a:t>
            </a:r>
            <a:endParaRPr lang="ja-JP" altLang="en-US" dirty="0"/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1916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catch</a:t>
            </a:r>
            <a:endParaRPr lang="ja-JP" altLang="en-US" dirty="0"/>
          </a:p>
        </p:txBody>
      </p:sp>
      <p:sp>
        <p:nvSpPr>
          <p:cNvPr id="17" name="円/楕円 16"/>
          <p:cNvSpPr/>
          <p:nvPr/>
        </p:nvSpPr>
        <p:spPr>
          <a:xfrm>
            <a:off x="4979273" y="266050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7413820" y="0"/>
            <a:ext cx="29164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過去分詞：</a:t>
            </a:r>
            <a:endParaRPr lang="ja-JP" altLang="en-US" dirty="0"/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9957645" y="-1"/>
            <a:ext cx="1916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caught</a:t>
            </a:r>
            <a:endParaRPr lang="ja-JP" altLang="en-US" dirty="0"/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708502"/>
              </p:ext>
            </p:extLst>
          </p:nvPr>
        </p:nvGraphicFramePr>
        <p:xfrm>
          <a:off x="270300" y="4664754"/>
          <a:ext cx="10854900" cy="1986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0980"/>
                <a:gridCol w="2170980"/>
                <a:gridCol w="2170980"/>
                <a:gridCol w="2170980"/>
                <a:gridCol w="2170980"/>
              </a:tblGrid>
              <a:tr h="581801">
                <a:tc gridSpan="5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 smtClean="0">
                          <a:solidFill>
                            <a:schemeClr val="bg1"/>
                          </a:solidFill>
                        </a:rPr>
                        <a:t>Hint</a:t>
                      </a:r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もの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be</a:t>
                      </a:r>
                      <a:r>
                        <a:rPr kumimoji="1" lang="ja-JP" altLang="en-US" sz="2800" dirty="0" smtClean="0"/>
                        <a:t>動詞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過去分詞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前置詞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主語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テキスト ボックス 17"/>
          <p:cNvSpPr txBox="1"/>
          <p:nvPr/>
        </p:nvSpPr>
        <p:spPr>
          <a:xfrm>
            <a:off x="698448" y="5943430"/>
            <a:ext cx="11175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/>
              <a:t>Pikachu         is           caught           by          Satoshi.</a:t>
            </a:r>
            <a:endParaRPr kumimoji="1" lang="ja-JP" altLang="en-US" sz="4000" dirty="0"/>
          </a:p>
        </p:txBody>
      </p:sp>
      <p:sp>
        <p:nvSpPr>
          <p:cNvPr id="4" name="AutoShape 2" descr="Matt &amp; Andrej Koymasky - Famous GLTB - Ashikaga Yoshimitsu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2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55640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0.14101 0.04004 C 0.17031 0.04907 0.21432 0.05393 0.26067 0.05393 C 0.31315 0.05393 0.35534 0.04907 0.38463 0.04004 L 0.52578 1.85185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89" y="26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33333E-6 L -0.13619 0.09074 C -0.16445 0.11111 -0.20703 0.12223 -0.25169 0.12223 C -0.30234 0.12223 -0.34309 0.11111 -0.37135 0.09074 L -0.50742 -3.33333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78" y="61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8 1.85185E-6 L -0.11432 0.04004 C -0.14153 0.04907 -0.18242 0.05393 -0.22539 0.05393 C -0.27421 0.05393 -0.31341 0.04907 -0.34062 0.04004 L -0.47161 1.85185E-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27" y="26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1362 0.05579 C 0.16446 0.06829 0.20704 0.07523 0.2517 0.07523 C 0.30248 0.07523 0.34323 0.06829 0.37149 0.05579 L 0.50782 -2.96296E-6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1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3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3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7" grpId="1" animBg="1"/>
      <p:bldP spid="17" grpId="2" animBg="1"/>
      <p:bldP spid="9" grpId="0"/>
      <p:bldP spid="10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5" r="3455"/>
          <a:stretch/>
        </p:blipFill>
        <p:spPr>
          <a:xfrm>
            <a:off x="7325144" y="2219849"/>
            <a:ext cx="4419600" cy="4056888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635000"/>
          </a:effec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684270" y="894286"/>
            <a:ext cx="4832146" cy="1325563"/>
          </a:xfrm>
        </p:spPr>
        <p:txBody>
          <a:bodyPr/>
          <a:lstStyle/>
          <a:p>
            <a:pPr algn="ctr"/>
            <a:r>
              <a:rPr lang="en-US" altLang="ja-JP" dirty="0" err="1" smtClean="0"/>
              <a:t>Yoshimitsu</a:t>
            </a:r>
            <a:r>
              <a:rPr lang="en-US" altLang="ja-JP" dirty="0" smtClean="0"/>
              <a:t> Ashikaga</a:t>
            </a:r>
            <a:endParaRPr kumimoji="1" lang="ja-JP" altLang="en-US" dirty="0"/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36820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build</a:t>
            </a:r>
            <a:r>
              <a:rPr lang="ja-JP" altLang="en-US" dirty="0" smtClean="0"/>
              <a:t>の過去形</a:t>
            </a:r>
            <a:endParaRPr lang="ja-JP" altLang="en-US" dirty="0"/>
          </a:p>
        </p:txBody>
      </p:sp>
      <p:sp>
        <p:nvSpPr>
          <p:cNvPr id="17" name="円/楕円 16"/>
          <p:cNvSpPr/>
          <p:nvPr/>
        </p:nvSpPr>
        <p:spPr>
          <a:xfrm>
            <a:off x="4706971" y="2001546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9945" y1="12946" x2="62786" y2="18149"/>
                        <a14:foregroundMark x1="58905" y1="11736" x2="57727" y2="13975"/>
                        <a14:foregroundMark x1="4851" y1="87598" x2="5821" y2="94374"/>
                        <a14:foregroundMark x1="44837" y1="97157" x2="92793" y2="97338"/>
                        <a14:foregroundMark x1="95981" y1="86146" x2="77547" y2="77677"/>
                        <a14:foregroundMark x1="43590" y1="88022" x2="42412" y2="98427"/>
                        <a14:foregroundMark x1="1940" y1="58621" x2="99584" y2="59468"/>
                        <a14:foregroundMark x1="93763" y1="56322" x2="88427" y2="63702"/>
                        <a14:foregroundMark x1="94248" y1="56080" x2="92308" y2="61162"/>
                        <a14:foregroundMark x1="10880" y1="96915" x2="99861" y2="94616"/>
                        <a14:foregroundMark x1="46431" y1="28978" x2="41372" y2="31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4" y="662781"/>
            <a:ext cx="5179604" cy="5932487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8" name="テキスト ボックス 17"/>
          <p:cNvSpPr txBox="1"/>
          <p:nvPr/>
        </p:nvSpPr>
        <p:spPr>
          <a:xfrm>
            <a:off x="2102675" y="5459828"/>
            <a:ext cx="7995336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err="1" smtClean="0"/>
              <a:t>Yoshimitsu</a:t>
            </a:r>
            <a:r>
              <a:rPr kumimoji="1" lang="en-US" altLang="ja-JP" sz="4000" dirty="0" smtClean="0"/>
              <a:t> Ashikaga built </a:t>
            </a:r>
            <a:r>
              <a:rPr kumimoji="1" lang="en-US" altLang="ja-JP" sz="4000" dirty="0" err="1" smtClean="0"/>
              <a:t>Kinkakuji</a:t>
            </a:r>
            <a:r>
              <a:rPr kumimoji="1" lang="en-US" altLang="ja-JP" sz="4000" dirty="0" smtClean="0"/>
              <a:t>.</a:t>
            </a:r>
            <a:endParaRPr kumimoji="1" lang="ja-JP" altLang="en-US" sz="4000" dirty="0"/>
          </a:p>
        </p:txBody>
      </p:sp>
      <p:sp>
        <p:nvSpPr>
          <p:cNvPr id="20" name="タイトル 1"/>
          <p:cNvSpPr txBox="1">
            <a:spLocks/>
          </p:cNvSpPr>
          <p:nvPr/>
        </p:nvSpPr>
        <p:spPr>
          <a:xfrm>
            <a:off x="7098240" y="1974279"/>
            <a:ext cx="48321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dirty="0" err="1" smtClean="0"/>
              <a:t>Kinkakuji</a:t>
            </a:r>
            <a:endParaRPr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/>
              <a:t>3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81809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-1.45833E-6 0.00023 C -0.00052 0.0037 0.00052 0.00995 -0.00156 0.01111 C -0.00325 0.01226 -0.00403 -0.00024 -0.00469 0.00277 C -0.0056 0.0081 -0.00364 0.01388 -0.00312 0.01944 C -0.00117 0.01273 0.00065 0.0074 0.00156 4.81481E-6 C 0.00235 -0.00533 0.00261 -0.01112 0.00313 -0.01667 C 0.00469 -0.00602 0.00495 -0.00209 0.00781 0.00833 C 0.00873 0.01134 0.0099 0.01388 0.01094 0.01666 C 0.01823 0.01412 0.01901 0.01736 0.02188 0.00555 C 0.02331 0.00023 0.02839 -0.01135 0.025 -0.01112 L -0.03125 -0.00556 C -0.03177 -0.0051 -0.05677 0.01018 -0.03594 4.81481E-6 C -0.0164 -0.00926 -0.03659 -0.00255 -0.01719 -0.00834 C -0.00924 -0.00348 -0.01445 -0.00926 -0.01094 0.00555 C -0.01015 0.00879 -0.00859 0.01111 -0.00781 0.01388 C -0.00599 0.02037 -0.00482 0.02708 -0.00312 0.03333 C 0.003 0.05486 -0.00234 0.02916 0.00156 0.05 C 0.00365 0.04537 0.00781 0.04212 0.00781 0.03611 C 0.00781 0.03101 0.00339 0.02916 0.00156 0.025 C -0.00325 0.01435 -0.0069 0.00069 -0.01094 -0.01112 C -0.01653 -0.02755 -0.01198 -0.00996 -0.01719 -0.03334 C -0.01823 -0.02871 -0.01992 -0.02431 -0.02031 -0.01945 C -0.02057 -0.01551 -0.01901 -0.01204 -0.01875 -0.00834 C -0.01797 4.81481E-6 -0.01771 0.00833 -0.01719 0.01666 C -0.01667 0.01296 -0.0164 0.00925 -0.01562 0.00555 C -0.01432 4.81481E-6 -0.01237 -0.00533 -0.01094 -0.01112 C -0.01028 -0.01366 -0.00989 -0.01667 -0.00937 -0.01945 C 0.00039 -0.00788 -0.00664 -0.01922 -0.00312 0.01388 C -0.00247 0.01967 -0.00104 0.025 -1.45833E-6 0.03055 C 0.00104 0.02592 0.00235 0.02152 0.00313 0.01666 C 0.00391 0.01226 0.00404 0.0074 0.00469 0.00277 C 0.0056 -0.00371 0.00677 -0.01019 0.00781 -0.01667 C 0.00886 -0.01389 0.01029 -0.01135 0.01094 -0.00834 C 0.01472 0.00995 0.01615 0.03125 0.0125 0.05 C 0.01185 0.05393 0.00833 0.0537 0.00625 0.05555 C 0.00469 0.05277 0.003 0.05023 0.00156 0.04722 C -0.00065 0.04282 -0.00234 0.0375 -0.00469 0.03333 C -0.00859 0.02638 -0.01315 0.0206 -0.01719 0.01388 C -0.01992 0.00949 -0.02226 0.00462 -0.025 4.81481E-6 C -0.03333 -0.01343 -0.03463 -0.01482 -0.04219 -0.025 C -0.03854 -0.02709 -0.03646 -0.0301 -0.03281 -0.025 C -0.03138 -0.02292 -0.03125 -0.01852 -0.02969 -0.01667 C -0.02734 -0.01366 -0.02448 -0.01297 -0.02187 -0.01112 C -0.01823 -0.00278 -0.01354 0.00462 -0.01094 0.01388 C -0.00859 0.02222 -0.00612 0.03009 -0.00469 0.03888 C -0.0039 0.04351 -0.00364 0.04814 -0.00312 0.05277 C 0.00248 0.02337 -0.00143 0.02083 0.00625 0.03888 C 0.0138 0.02824 0.01485 0.02939 0.01875 0.01388 C 0.02018 0.00856 0.0211 0.003 0.02188 -0.00278 C 0.0224 -0.00649 0.02344 -0.0176 0.02344 -0.01389 C 0.02344 -0.00024 0.02149 0.02037 0.01563 0.03055 C 0.01406 0.03333 0.01289 0.03703 0.01094 0.03888 C 0.00912 0.04097 0.00677 0.04074 0.00469 0.04166 C 0.00365 0.03611 0.00222 0.03078 0.00156 0.025 C -0.00469 -0.03125 0.00235 0.00324 -0.00469 -0.02778 C -0.00417 -0.01945 -0.00456 -0.01065 -0.00312 -0.00278 C -0.0026 4.81481E-6 -0.00221 -0.00834 -0.00156 -0.01112 C -0.00065 -0.01482 0.00039 -0.01852 0.00156 -0.02223 C 0.00248 -0.025 0.00378 -0.02755 0.00469 -0.03056 C 0.00899 -0.04399 0.00951 -0.04746 0.0125 -0.06112 C 0.01719 -0.04051 0.01485 -0.05348 0.01719 -0.03056 C 0.01927 -0.01112 0.02005 -0.01042 0.01563 -0.03612 C 0.01524 -0.03889 0.01458 -0.04167 0.01406 -0.04445 C 0.01016 0.00393 0.01654 -0.06019 0.00469 0.00277 C 0.00417 0.00555 0.00404 0.00879 0.00313 0.01111 C 0.00143 0.01574 -0.00338 0.02245 -0.00625 0.025 C -0.00768 0.02638 -0.00937 0.02685 -0.01094 0.02777 C -0.0125 0.01643 -0.0151 0.0037 -0.01094 -0.00834 C -0.00976 -0.01158 -0.00677 -0.00649 -0.00469 -0.00556 C -0.00417 -0.00278 -0.00325 4.81481E-6 -0.00312 0.00277 C 0.00052 0.05393 -0.0043 0.06944 0.00313 -0.03334 C 0.00352 -0.03797 0.00339 -0.04306 0.00469 -0.04723 C 0.0056 -0.05 0.00781 -0.05093 0.00938 -0.05278 C 0.01146 -0.05 0.01472 -0.04862 0.01563 -0.04445 C 0.01797 -0.0338 0.01758 -0.022 0.01875 -0.01112 C 0.01914 -0.00811 0.01979 -0.00556 0.02031 -0.00278 C 0.02188 -0.00371 0.02396 -0.00325 0.025 -0.00556 C 0.02682 -0.00926 0.02695 -0.01482 0.02813 -0.01945 C 0.02904 -0.02223 0.03021 -0.025 0.03125 -0.02778 C 0.03073 -0.01389 0.03281 0.00115 0.02969 0.01388 C 0.028 0.02106 0.02656 -0.00834 0.02656 -0.00811 C 0.025 -0.00463 0.02318 -0.00116 0.02188 0.00277 C 0.02031 0.00787 0.01836 0.01875 0.01719 0.025 C 0.00716 0.01898 0.0125 0.025 0.00938 -0.00834 C 0.00873 -0.01575 0.00729 -0.03635 0.00625 -0.04445 C 0.00547 -0.05093 0.00417 -0.05741 0.00313 -0.06389 C -0.00065 -0.0294 0.00378 -0.07292 -1.45833E-6 -0.00556 C -0.00065 0.00578 -0.00221 0.00648 -0.00469 0.01666 C -0.00534 0.01944 -0.00573 0.02222 -0.00625 0.025 C -0.00677 0.00925 -0.00651 -0.00649 -0.00781 -0.02223 C -0.00807 -0.025 -0.00898 -0.01667 -0.00937 -0.01389 C -0.00976 -0.01019 -0.0125 0.02013 -0.0125 0.02222 C -0.0125 0.02708 -0.01237 0.01226 -0.01094 0.00833 C -0.00989 0.00555 -0.00859 0.003 -0.00781 4.81481E-6 C -0.00703 -0.00255 -0.00755 -0.00672 -0.00625 -0.00834 C -0.00403 -0.01088 -0.00104 -0.00996 0.00156 -0.01112 C 0.00326 -0.01181 0.00469 -0.01297 0.00625 -0.01389 C 0.01354 0.00532 0.01094 -0.00533 0.00625 0.03611 C 0.00521 0.04537 0.00677 0.01759 0.00781 0.00833 C 0.00899 -0.00139 0.0112 -0.00625 0.01406 -0.01389 C 0.01458 -0.01019 0.01511 -0.00625 0.01563 -0.00278 C 0.01615 0.00023 0.0168 0.00277 0.01719 0.00555 C 0.01836 0.01296 0.01927 0.0206 0.02031 0.02777 C 0.02083 0.03078 0.02149 0.03333 0.02188 0.03611 C 0.02253 0.03981 0.02292 0.04351 0.02344 0.04722 C 0.02552 0.04259 0.02695 0.0368 0.02969 0.03333 C 0.03112 0.03171 0.02904 0.03935 0.02813 0.04166 C 0.02487 0.05069 0.0237 0.05 0.01875 0.05277 C 0.00925 0.03032 0.0181 0.05486 0.0125 0.025 C 0.01146 0.01921 0.00938 0.01388 0.00781 0.00833 C 0.00729 4.81481E-6 0.00703 -0.00834 0.00625 -0.01667 C 0.00599 -0.01945 0.00638 -0.025 0.00469 -0.025 C 0.00313 -0.025 0.00365 -0.01945 0.00313 -0.01667 C 0.00208 -0.01019 0.00117 -0.00348 -1.45833E-6 0.00277 C -0.00091 0.00856 -0.00247 0.01388 -0.00312 0.01944 C -0.00325 0.02152 -0.00482 0.03819 -0.00625 0.04166 C -0.01888 0.07546 -0.00325 0.02291 -0.01406 0.06111 C -0.02422 0.03703 -0.02357 0.04375 -0.01562 -0.00834 C -0.01419 -0.01713 -0.01471 0.01041 -0.01406 0.01944 C -0.01315 0.03078 -0.01263 0.0324 -0.01094 0.04166 C -0.00885 0.03981 -0.00599 0.03958 -0.00469 0.03611 C -0.00156 0.028 -0.00013 0.01782 0.00156 0.00833 C 0.00208 0.00555 0.00274 0.003 0.00313 4.81481E-6 C 0.00378 -0.0044 0.00352 -0.0095 0.00469 -0.01389 C 0.00573 -0.01737 0.00781 -0.01945 0.00938 -0.02223 C 0.01094 -0.00741 0.0125 0.0074 0.01406 0.02222 C 0.01458 0.02685 0.01315 0.03472 0.01563 0.03611 L 0.02031 0.03888 C 0.02448 0.00949 0.01888 0.04421 0.025 0.01944 C 0.02643 0.01412 0.02722 0.00856 0.02813 0.00277 C 0.02995 -0.00718 0.03216 -0.02963 0.03281 -0.03612 C 0.03229 -0.02223 0.03203 -0.00811 0.03125 0.00555 C 0.03099 0.01134 0.03255 0.025 0.02969 0.02222 C 0.02448 0.01689 0.02344 0.0037 0.02031 -0.00556 C 0.01406 -0.02408 0.01823 -0.01667 0.00781 -0.02778 C 0.00625 -0.02686 0.00404 -0.02732 0.00313 -0.025 C 0.00117 -0.01922 0.00104 -0.01204 -1.45833E-6 -0.00556 C -0.00234 0.01018 -0.00182 0.01018 -0.00469 0.03055 C -0.00508 0.03356 -0.00573 0.03611 -0.00625 0.03888 C -0.00729 0.03333 -0.00937 0.01643 -0.00937 0.02222 C -0.00937 0.03356 -0.00924 0.04583 -0.00625 0.05555 C -0.00521 0.05902 -0.00208 0.0537 -1.45833E-6 0.05277 C 0.0056 0.04305 0.01315 0.03009 0.01719 0.01944 C 0.01888 0.0155 0.02175 0.00138 0.02031 0.00555 C 0.01875 0.01018 0.01706 0.01481 0.01563 0.01944 C 0.01341 0.02685 0.00938 0.04166 0.00938 0.04189 C 0.00886 0.02685 0.00873 0.01203 0.00781 -0.00278 C 0.00768 -0.00556 0.00781 -0.01204 0.00625 -0.01112 C 0.00404 -0.00973 0.00417 -0.00371 0.00313 4.81481E-6 C 0.00208 0.00462 0.00091 0.00925 -1.45833E-6 0.01388 C -0.00065 0.01759 -0.00091 0.02152 -0.00156 0.025 C -0.00195 0.028 -0.0026 0.03055 -0.00312 0.03333 C -0.01771 -0.00811 -0.00612 0.03009 -0.01719 -0.03612 C -0.02825 -0.10278 -0.02044 -0.0375 -0.025 -0.07755 C -0.02552 -0.05556 -0.02799 -0.03311 -0.02656 -0.01112 C -0.0263 -0.00649 -0.02292 -0.00278 -0.02031 -0.00278 C -0.0181 -0.00278 -0.01732 -0.00857 -0.01562 -0.01112 C -0.00716 -0.02223 -0.00807 -0.01528 -0.00156 -0.03056 C 0.00195 -0.03843 0.00781 -0.05556 0.00781 -0.05533 C 0.00729 -0.04445 0.00729 -0.03311 0.00625 -0.02223 C 0.00573 -0.01551 0.00313 -0.0095 0.00313 -0.00278 C 0.00313 0.00069 0.00521 0.00277 0.00625 0.00555 C 0.00677 0.01203 0.00716 0.01875 0.00781 0.025 C 0.0082 0.028 0.00794 0.03217 0.00938 0.03333 C 0.01094 0.03472 0.0125 0.03148 0.01406 0.03055 C 0.01458 0.02777 0.01537 0.02523 0.01563 0.02222 C 0.0168 0.0125 0.01823 -0.01343 0.01875 -0.02223 C 0.01927 -0.01945 0.02149 -0.01181 0.02031 -0.01389 C 0.01875 -0.01667 0.01953 -0.025 0.01719 -0.025 C 0.01511 -0.025 0.01602 -0.0176 0.01563 -0.01389 C 0.01498 -0.00649 0.01458 0.00092 0.01406 0.00833 C 0.0125 0.0037 0.01042 -0.00047 0.00938 -0.00556 C 0.0086 -0.00973 0.0056 -0.03612 0.00469 -0.04445 C 0.00417 -0.03982 0.00339 -0.03519 0.00313 -0.03056 C 0.00052 0.03842 0.00938 0.05439 -0.00312 0.025 C -0.00364 0.02222 -0.00508 0.01388 -0.00469 0.01666 C -0.00377 0.02337 -0.00377 0.03078 -0.00156 0.03611 C -0.00052 0.03842 -0.00065 0.03055 -1.45833E-6 0.02777 C 0.0043 0.01273 0.00313 0.01597 0.00938 0.00833 C 0.01042 0.01203 0.01094 0.01666 0.0125 0.01944 C 0.01367 0.02152 0.01602 0.02013 0.01719 0.02222 C 0.01914 0.02569 0.02097 0.0368 0.02188 0.04166 C 0.02344 0.04074 0.02591 0.04166 0.02656 0.03888 C 0.0293 0.02847 0.02774 0.01527 0.03125 0.00555 L 0.03438 -0.00278 C 0.03698 -0.00093 0.04037 -0.00093 0.04219 0.00277 C 0.04401 0.00648 0.04323 0.01203 0.04375 0.01666 C 0.04427 0.02037 0.04479 0.02407 0.04544 0.02777 C 0.04375 0.03888 0.04323 0.05069 0.04063 0.06111 C 0.03998 0.06435 0.0375 0.06875 0.03594 0.06666 C 0.03203 0.06157 0.03073 0.05185 0.02813 0.04444 C 0.02761 0.03796 0.02774 0.03125 0.02656 0.025 C 0.02565 0.01921 0.02331 0.01412 0.02188 0.00833 C 0.02123 0.00578 0.02083 0.00277 0.02031 4.81481E-6 C 0.01979 0.01296 0.02162 0.02708 0.01875 0.03888 C 0.01732 0.04513 0.01732 0.01342 0.01563 0.01944 C 0.01263 0.03032 0.01458 0.04351 0.01406 0.05555 C 0.0125 0.05462 0.0099 0.05555 0.00938 0.05277 C 0.00612 0.03587 0.00313 4.81481E-6 0.00313 0.00023 C 0.00156 0.00833 -0.00013 0.01666 -0.00156 0.025 C -0.00221 0.02962 -0.00091 0.04189 -0.00312 0.03888 C -0.0039 0.03796 -0.00807 0.0155 -0.00937 0.00833 C -0.01094 0.01388 -0.01263 0.01944 -0.01406 0.025 C -0.0164 0.03425 -0.01706 0.03865 -0.01875 0.04722 C -0.01979 0.04166 -0.02148 0.03657 -0.02187 0.03055 C -0.02226 0.02291 -0.0194 0.01689 -0.01719 0.01111 C -0.01653 0.02129 -0.0151 0.05162 -0.0125 0.06111 C -0.01172 0.06388 -0.01159 0.05555 -0.01094 0.05277 C -0.00638 0.03518 0.00313 4.81481E-6 0.00313 0.00023 C 0.00365 -0.00463 0.00365 -0.0095 0.00469 -0.01389 C 0.00573 -0.01806 0.00886 -0.0294 0.00938 -0.025 C 0.01094 -0.0132 0.00781 -0.00093 0.00781 0.01111 C 0.00781 0.01412 0.00899 0.00578 0.00938 0.00277 C 0.01003 -0.0007 0.01042 -0.00463 0.01094 -0.00834 C 0.01524 0.01458 0.00873 -0.0213 0.01563 0.025 C 0.01654 0.03078 0.01875 0.04166 0.01875 0.04189 C 0.02031 0.03518 0.02227 0.02916 0.02344 0.02222 C 0.02448 0.01689 0.0224 0.00254 0.025 0.00555 C 0.02591 0.00671 0.02917 0.03634 0.02969 0.04166 C 0.03021 0.0324 0.02982 0.02291 0.03125 0.01388 C 0.03177 0.01111 0.03125 0.02222 0.03281 0.02222 C 0.03451 0.02222 0.03386 0.01666 0.03438 0.01388 C 0.03594 0.02962 0.0431 0.07546 0.03906 0.06111 C 0.03802 0.0574 0.03737 0.05347 0.03594 0.05 C 0.0332 0.04328 0.03034 0.04074 0.02656 0.03611 C 0.02604 0.04166 0.028 0.05069 0.025 0.05277 C 0.01927 0.05717 0.00703 0.02662 0.00625 0.025 C 0.00365 0.02685 0.00039 0.02708 -0.00156 0.03055 C -0.00299 0.03333 -0.00247 0.03819 -0.00312 0.04166 C -0.00351 0.04467 -0.00417 0.04722 -0.00469 0.05 C -0.00807 0.00995 -0.01172 0.01759 0.00156 -0.01667 C 0.00261 -0.01922 0.00469 -0.02038 0.00625 -0.02223 C 0.00677 -0.01575 0.00755 -0.00926 0.00781 -0.00278 C 0.0086 0.01388 0.00807 0.03078 0.00938 0.04722 C 0.00977 0.05115 0.01016 0.03981 0.01094 0.03611 C 0.01172 0.0331 0.01302 0.03055 0.01406 0.02777 C 0.01458 0.0324 0.01511 0.03703 0.01563 0.04166 C 0.01615 0.04537 0.0155 0.05509 0.01719 0.05277 C 0.01992 0.04953 0.01927 0.04166 0.02031 0.03611 C 0.02083 0.02962 0.0211 0.02314 0.02188 0.01666 C 0.02266 0.01203 0.02422 0.00763 0.025 0.00277 C 0.02682 -0.00718 0.02813 -0.0176 0.02969 -0.02778 C 0.03021 -0.02292 0.03281 0.00486 0.03281 0.00833 C 0.03281 0.01226 0.03125 0.02337 0.03125 0.01944 C 0.03125 0.01388 0.03242 0.00833 0.03281 0.00277 C 0.03399 -0.01019 0.0375 -0.04885 0.03594 -0.03612 C 0.03399 -0.01852 0.03125 0.01666 0.03125 0.01689 C 0.03021 0.00925 0.03034 0.00115 0.02813 -0.00556 C 0.02735 -0.00788 0.02708 4.81481E-6 0.02656 0.00277 C 0.02604 0.00648 0.02565 0.01041 0.025 0.01388 C 0.02201 0.03194 0.02331 0.02685 0.01875 0.03888 C 0.01771 0.04537 0.01784 0.05277 0.01563 0.05833 C 0.01432 0.0618 0.01133 0.06643 0.00938 0.06388 C 0.00612 0.05995 0.00625 0.05092 0.00469 0.04444 C 0.003 0.02962 0.00313 0.02592 0.00313 0.03333 L 0.00625 0.03055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2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53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3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5" dur="3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0"/>
                            </p:stCondLst>
                            <p:childTnLst>
                              <p:par>
                                <p:cTn id="3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1" animBg="1"/>
      <p:bldP spid="17" grpId="2" animBg="1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5" r="3455"/>
          <a:stretch/>
        </p:blipFill>
        <p:spPr>
          <a:xfrm>
            <a:off x="7325144" y="2219849"/>
            <a:ext cx="4419600" cy="4056888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635000"/>
          </a:effec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684270" y="894286"/>
            <a:ext cx="4832146" cy="1325563"/>
          </a:xfrm>
        </p:spPr>
        <p:txBody>
          <a:bodyPr/>
          <a:lstStyle/>
          <a:p>
            <a:pPr algn="ctr"/>
            <a:r>
              <a:rPr lang="en-US" altLang="ja-JP" dirty="0" err="1" smtClean="0"/>
              <a:t>Yoshimitsu</a:t>
            </a:r>
            <a:r>
              <a:rPr lang="en-US" altLang="ja-JP" dirty="0" smtClean="0"/>
              <a:t> Ashikaga</a:t>
            </a:r>
            <a:endParaRPr kumimoji="1" lang="ja-JP" altLang="en-US" dirty="0"/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6583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build</a:t>
            </a:r>
            <a:r>
              <a:rPr lang="ja-JP" altLang="en-US" dirty="0"/>
              <a:t>の過去分詞</a:t>
            </a:r>
          </a:p>
        </p:txBody>
      </p:sp>
      <p:sp>
        <p:nvSpPr>
          <p:cNvPr id="17" name="円/楕円 16"/>
          <p:cNvSpPr/>
          <p:nvPr/>
        </p:nvSpPr>
        <p:spPr>
          <a:xfrm>
            <a:off x="4706971" y="2001546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9945" y1="12946" x2="62786" y2="18149"/>
                        <a14:foregroundMark x1="58905" y1="11736" x2="57727" y2="13975"/>
                        <a14:foregroundMark x1="4851" y1="87598" x2="5821" y2="94374"/>
                        <a14:foregroundMark x1="44837" y1="97157" x2="92793" y2="97338"/>
                        <a14:foregroundMark x1="95981" y1="86146" x2="77547" y2="77677"/>
                        <a14:foregroundMark x1="43590" y1="88022" x2="42412" y2="98427"/>
                        <a14:foregroundMark x1="1940" y1="58621" x2="99584" y2="59468"/>
                        <a14:foregroundMark x1="93763" y1="56322" x2="88427" y2="63702"/>
                        <a14:foregroundMark x1="94248" y1="56080" x2="92308" y2="61162"/>
                        <a14:foregroundMark x1="10880" y1="96915" x2="99861" y2="94616"/>
                        <a14:foregroundMark x1="46431" y1="28978" x2="41372" y2="31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4" y="662781"/>
            <a:ext cx="5179604" cy="5932487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sp>
        <p:nvSpPr>
          <p:cNvPr id="18" name="テキスト ボックス 17"/>
          <p:cNvSpPr txBox="1"/>
          <p:nvPr/>
        </p:nvSpPr>
        <p:spPr>
          <a:xfrm>
            <a:off x="431801" y="5459828"/>
            <a:ext cx="10666730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err="1" smtClean="0"/>
              <a:t>Kinkakuji</a:t>
            </a:r>
            <a:r>
              <a:rPr kumimoji="1" lang="en-US" altLang="ja-JP" sz="4000" dirty="0" smtClean="0"/>
              <a:t> was built by </a:t>
            </a:r>
            <a:r>
              <a:rPr kumimoji="1" lang="en-US" altLang="ja-JP" sz="4000" dirty="0" err="1" smtClean="0"/>
              <a:t>Yoshimitsu</a:t>
            </a:r>
            <a:r>
              <a:rPr kumimoji="1" lang="en-US" altLang="ja-JP" sz="4000" dirty="0" smtClean="0"/>
              <a:t> Ashikaga.</a:t>
            </a:r>
            <a:endParaRPr kumimoji="1" lang="ja-JP" altLang="en-US" sz="4000" dirty="0"/>
          </a:p>
        </p:txBody>
      </p:sp>
      <p:sp>
        <p:nvSpPr>
          <p:cNvPr id="20" name="タイトル 1"/>
          <p:cNvSpPr txBox="1">
            <a:spLocks/>
          </p:cNvSpPr>
          <p:nvPr/>
        </p:nvSpPr>
        <p:spPr>
          <a:xfrm>
            <a:off x="7098240" y="1974279"/>
            <a:ext cx="48321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dirty="0" err="1" smtClean="0"/>
              <a:t>Kinkakuji</a:t>
            </a:r>
            <a:endParaRPr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/>
              <a:t>4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46318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5185 L -0.16042 0.05741 C -0.19375 0.08195 -0.24388 0.09607 -0.29649 0.09607 C -0.35638 0.09607 -0.4043 0.08195 -0.43763 0.05741 L -0.59792 -0.0518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96" y="738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3 0.00208 L -0.13828 0.05926 C -0.16966 0.07222 -0.2168 0.07963 -0.26627 0.07963 C -0.32252 0.07963 -0.36771 0.07222 -0.39909 0.05926 L -0.54987 0.00208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5" y="386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0.3 -0.01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9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C 0.0013 0.0074 0.00326 0.01435 0.00417 0.02222 C 0.0069 0.04814 0.0125 0.1 0.0125 0.10023 C 0.02422 0.07523 0.03451 0.04791 0.04792 0.02592 C 0.05833 0.00856 0.06836 -0.0095 0.07917 -0.02593 C 0.08985 -0.04283 0.10182 -0.05695 0.1125 -0.07408 C 0.13451 -0.11019 0.15833 -0.14375 0.17708 -0.18519 C 0.18255 -0.19769 0.18789 -0.21019 0.19375 -0.22223 C 0.19557 -0.22639 0.20065 -0.23843 0.2 -0.23334 C 0.1974 -0.21575 0.18958 -0.20186 0.18542 -0.18519 C 0.1655 -0.10834 0.14323 -0.01088 0.09375 0.01851 C 0.08464 0.01226 0.07448 0.00972 0.06667 4.81481E-6 C 0.06458 -0.00255 0.04649 -0.04584 0.04375 -0.05556 C 0.03958 -0.07014 0.03333 -0.1 0.03333 -0.09977 C 0.03229 -0.11112 0.02917 -0.1426 0.02917 -0.15186 C 0.02917 -0.16551 0.03464 -0.18056 0.03125 -0.1926 C 0.02878 -0.20116 0.02643 -0.1757 0.025 -0.16667 C 0.01458 -0.10417 0.00664 -0.04028 -0.00417 0.02222 C -0.00573 0.03055 -0.02331 0.13773 -0.03125 0.17037 C -0.03502 0.18541 -0.04375 0.21481 -0.04375 0.21504 C -0.05156 0.13171 -0.04388 0.04652 -0.04167 -0.03704 C -0.04245 -0.04329 -0.04258 -0.06158 -0.04375 -0.05556 C -0.04544 -0.04792 -0.05208 0.05 -0.05208 0.05185 C -0.05911 0.17777 -0.06042 0.31458 -0.08359 0.43703 C -0.08633 0.35995 -0.0888 0.28379 -0.09375 0.2074 C -0.09453 0.18009 -0.09492 0.153 -0.09583 0.12592 C -0.097 0.0912 -0.1 0.02222 -0.1 0.02245 C -0.09935 0.00486 -0.10338 -0.01528 -0.09792 -0.02963 C -0.09453 -0.03913 -0.08555 -0.03241 -0.07917 -0.03334 C -0.06953 -0.03496 -0.06002 -0.03588 -0.05 -0.03704 C -0.01601 -0.03588 0.02396 -0.0463 0.05833 -0.02593 C 0.04193 -0.00672 0.03724 0.01018 0.01458 0.02592 C -0.0207 0.04976 -0.05651 0.07361 -0.09375 0.08518 C -0.10508 0.08842 -0.15976 0.09212 -0.1625 0.09259 C -0.21706 0.09004 -0.23177 0.09745 -0.275 0.07777 C -0.28346 0.07384 -0.2918 0.06851 -0.3 0.06296 C -0.30976 0.05601 -0.32917 0.04074 -0.32917 0.04097 C -0.3345 0.0118 -0.31367 0.00023 -0.30208 -0.00741 C -0.24492 -0.04561 -0.2651 -0.03542 -0.20625 -0.04445 C -0.12969 -0.03913 -0.05117 -0.04306 0.025 -0.02593 C 0.0431 -0.01528 0.05912 -0.00602 0.07292 0.01851 C 0.0832 0.07361 0.05508 0.13148 0.03542 0.16666 C 0.02917 0.17777 0.02292 0.18888 0.01667 0.2 C 0.01458 0.2037 0.01042 0.21111 0.01042 0.21134 C 0.00287 0.11157 0.0086 0.19953 0.00417 0.08148 C 0.00013 -0.02107 -0.00833 -0.22593 -0.00833 -0.2257 C -0.00703 -0.32848 -0.00586 -0.43102 -0.00417 -0.53334 C -0.00052 -0.7595 0.00873 -0.66899 -0.00625 -0.78519 C -0.02018 -0.7419 -0.0345 -0.69862 -0.04792 -0.65533 C -0.05768 -0.625 -0.06549 -0.59329 -0.075 -0.56297 C -0.09258 -0.50695 -0.11341 -0.45417 -0.12917 -0.3963 C -0.14167 -0.3507 -0.15338 -0.3044 -0.16667 -0.25926 C -0.2237 -0.06667 -0.29687 0.12291 -0.32708 0.33703 C -0.34492 0.14629 -0.34101 -0.04815 -0.31875 -0.23704 C -0.31159 -0.29676 -0.30351 -0.36204 -0.275 -0.4 C -0.24831 -0.33426 -0.2457 -0.23496 -0.23542 -0.16297 C -0.22578 -0.09584 -0.21068 0.00532 -0.20208 0.07777 C -0.16068 0.43726 -0.19661 0.16643 -0.17305 0.32222 C -0.16797 0.35555 -0.16706 0.38703 -0.15 0.4074 C -0.11693 0.38773 -0.10403 0.35625 -0.07917 0.3074 C -0.02122 0.19236 -0.05729 0.26041 0.00208 0.11481 C 0.025 0.05833 0.04987 0.00439 0.07292 -0.05186 C 0.09896 -0.11598 0.11042 -0.14977 0.12917 -0.21852 C 0.13581 -0.24329 0.13945 -0.26667 0.14375 -0.2926 C 0.14453 -0.29769 0.14857 -0.30625 0.14583 -0.30741 C 0.1418 -0.30926 0.1388 -0.3 0.13542 -0.2963 C 0.09714 -0.16945 0.06367 -0.04676 0.04583 0.09629 C 0.03972 0.1449 0.0349 0.22893 0.00208 0.24074 C -0.06393 0.22384 -0.11953 0.14537 -0.16667 0.06666 C -0.19062 0.02662 -0.21484 -0.01945 -0.22708 -0.07408 C -0.22018 -0.12547 -0.17643 -0.13959 -0.15208 -0.15186 C -0.12786 -0.14815 -0.10338 -0.14746 -0.07917 -0.14075 C -0.04765 -0.13218 -0.00299 -0.08936 0.02083 -0.06667 C 0.07396 -0.01621 0.125 0.0412 0.1625 0.12592 C 0.16979 0.16944 0.17461 0.18287 0.16667 0.23703 C 0.15456 0.31805 0.11094 0.38009 0.06667 0.4 C 0.06107 0.39861 0.05534 0.39907 0.05 0.39629 C 0.0362 0.38865 0.03568 0.3655 0.03125 0.34444 C 0.0319 0.28518 0.03008 0.22546 0.03333 0.16666 C 0.03841 0.07037 0.05833 -0.02176 0.07292 -0.11482 C 0.0793 -0.15602 0.08516 -0.19746 0.09375 -0.23704 C 0.10052 -0.26922 0.11094 -0.29838 0.11875 -0.32963 C 0.12136 -0.34051 0.13086 -0.36829 0.125 -0.36297 C 0.09636 -0.33774 0.03698 -0.22663 0.01875 -0.18889 C -0.0388 -0.07084 -0.0862 0.06319 -0.15 0.17037 C -0.17435 0.21111 -0.20013 0.2493 -0.22292 0.29259 C -0.26771 0.37708 -0.31146 0.51527 -0.37917 0.55555 C -0.35807 0.2375 -0.22031 -0.03172 -0.14167 -0.31112 C -0.16562 -0.06713 -0.1263 -0.46459 -0.17083 -0.04445 C -0.18112 0.05162 -0.18867 0.14861 -0.2 0.24444 C -0.2056 0.2912 -0.21081 0.33842 -0.21667 0.38518 C -0.21914 0.4037 -0.22252 0.42199 -0.225 0.44074 C -0.22656 0.45162 -0.22773 0.46296 -0.22917 0.47407 C -0.22969 0.47777 -0.23346 0.48587 -0.23125 0.48518 C -0.22643 0.48333 -0.22213 0.47708 -0.21875 0.47037 C -0.1789 0.38773 -0.14153 0.30162 -0.10208 0.21851 C -0.02331 0.05231 0.06458 -0.11181 0.15625 -0.25556 C 0.23477 -0.37894 0.22878 -0.3713 0.27917 -0.42223 C 0.25768 -0.32084 0.24557 -0.21644 0.23125 -0.11112 C 0.20899 0.05092 0.19597 0.1125 0.17917 0.29259 C 0.1694 0.3956 0.15625 0.6037 0.15625 0.60393 C 0.1569 0.6493 0.15677 0.6949 0.15833 0.74074 C 0.15847 0.7456 0.16003 0.73078 0.16042 0.72592 C 0.16133 0.71226 0.16185 0.69861 0.1625 0.68518 C 0.16537 0.61851 0.17083 0.48518 0.17083 0.48541 C 0.16836 0.35439 0.18386 0.09236 0.08125 0.05185 C 0.07005 0.053 0.0586 0.05023 0.04792 0.05555 C -0.01784 0.08773 -0.07604 0.15439 -0.13125 0.22222 C -0.175 0.27546 -0.24792 0.35925 -0.2875 0.42962 C -0.27279 0.34305 -0.25273 0.26226 -0.23542 0.17777 C -0.22213 0.11273 -0.21354 0.04467 -0.19792 -0.01852 C -0.15794 -0.18102 -0.17903 -0.16575 -0.13958 -0.18889 C -0.12357 -0.15093 -0.1401 -0.19213 -0.11667 -0.10371 C -0.09844 -0.03426 -0.07174 0.02939 -0.06042 0.1037 C -0.04284 0.22013 -0.03125 0.33935 -0.0125 0.45555 C -0.03841 0.46689 -0.11002 0.36967 -0.1125 0.36666 C -0.17031 0.29699 -0.22565 0.22129 -0.28333 0.15185 C -0.32279 0.10393 -0.3651 0.06365 -0.40417 0.01481 C -0.42773 -0.01482 -0.45182 -0.04329 -0.475 -0.07408 C -0.50182 -0.10996 -0.55417 -0.18519 -0.55417 -0.18496 C -0.47383 -0.20116 -0.36927 -0.15394 -0.28958 -0.12963 C -0.17083 -0.09375 -0.03763 -0.07246 0.07292 0.01851 C 0.14167 0.075 0.18828 0.10023 0.21667 0.21111 C 0.22188 0.31041 0.21953 0.41597 0.17917 0.49629 C 0.16068 0.53263 0.14024 0.56527 0.12083 0.6 C 0.1138 0.61226 0.1069 0.62453 0.1 0.63703 C 0.09583 0.64444 0.09219 0.65277 0.0875 0.65925 C 0.08464 0.66296 0.07826 0.67615 0.07917 0.67037 C 0.08333 0.6405 0.10208 0.6243 0.1125 0.6 C 0.1418 0.53055 0.1694 0.45925 0.19792 0.38888 C 0.21524 0.3456 0.22956 0.29791 0.25 0.25925 C 0.25964 0.24074 0.26849 0.22037 0.27917 0.2037 C 0.28802 0.18935 0.31524 0.1493 0.30833 0.16666 C 0.23972 0.33726 0.20703 0.53912 0.15625 0.72592 C 0.14583 0.76412 0.13425 0.80138 0.125 0.84074 C 0.11888 0.86574 0.11042 0.91851 0.11042 0.91875 C 0.11172 0.93078 0.11146 0.94398 0.11458 0.95555 C 0.13464 1.03148 0.22539 1.01574 0.25208 1.01851 C 0.29583 1.02291 0.38333 1.03333 0.38333 1.03356 C 0.39102 1.03217 0.49414 1.02106 0.52083 1.01481 C 0.64232 0.98587 0.52383 1.00787 0.58958 0.99629 C 0.56745 1.02754 0.57214 1.02337 0.52917 1.05185 C 0.41797 1.12476 0.30013 1.11736 0.18333 1.12962 C -0.19792 1.1074 -0.28997 1.12291 -0.69375 0.99629 C -0.75833 0.97592 -0.8276 0.96412 -0.8875 0.91111 C -0.89713 0.87638 -0.89258 0.86273 -0.87917 0.82962 C -0.82604 0.69837 -0.74726 0.58888 -0.67083 0.5074 C -0.64648 0.48148 -0.59792 0.42962 -0.59792 0.42986 C -0.67565 0.64328 -0.84935 0.79537 -0.9875 0.84814 C -0.99818 0.85208 -1.06198 0.85995 -1.08542 0.86296 C -1.06771 0.73703 -1.07409 0.77592 -0.975 0.55185 C -0.83151 0.22731 -0.79193 0.09861 -0.60833 -0.15926 C -0.34831 -0.52431 -0.0806 -0.87107 0.18542 -1.22223 C 0.30482 -1.37987 0.41485 -1.56644 0.54792 -1.68519 C 0.73464 -1.85186 0.92149 -2.01852 1.10833 -2.18519 C 1.19232 -2.1838 1.28503 -2.24769 1.36042 -2.18149 C 1.39375 -2.15209 1.31393 -2.07755 1.29375 -2.02223 C 1.27422 -1.96899 1.25391 -1.9169 1.23542 -1.86297 C 1.17201 -1.67871 1.11003 -1.4926 1.04792 -1.30741 C 1.01758 -1.21737 0.99375 -1.12014 0.95833 -1.03704 C 0.89375 -0.88496 0.8293 -0.73241 0.76458 -0.58125 C 0.71953 -0.47639 0.67383 -0.372 0.62917 -0.26667 C 0.57279 -0.13473 0.51367 -0.00371 0.475 0.14814 C 0.46211 0.33125 0.59336 0.18009 0.69792 0.15925 C 1.06146 -0.04792 1.41237 -0.30788 1.74792 -0.63334 C 1.83151 -0.71436 1.91354 -0.80093 1.99375 -0.8926 C 2.06159 -0.97014 2.19167 -1.14051 2.19167 -1.14028 C 2.14753 -1.14723 2.16081 -1.1507 2.09792 -1.10741 C 1.91042 -0.97825 1.71745 -0.86991 1.5375 -0.71088 C 1.3263 -0.52477 1.11432 -0.34144 0.90417 -0.15186 C 0.76367 -0.02547 0.62539 0.10902 0.48542 0.23703 C 0.34818 0.36203 0.26784 0.44884 0.12083 0.5037 C 0.04662 0.53125 -0.02943 0.54074 -0.10417 0.55925 C -0.1694 0.55439 -0.35651 0.58287 -0.45 0.5 C -0.45911 0.45092 -0.42604 0.31597 -0.425 0.31111 C -0.3401 -0.05093 -0.3043 -0.18288 -0.2 -0.5 C -0.17851 -0.56575 -0.15742 -0.63218 -0.13125 -0.6926 C -0.11745 -0.72431 -0.10364 -0.75672 -0.08958 -0.78889 C -0.08633 -0.79584 -0.07539 -0.8176 -0.07917 -0.81065 C -0.30052 -0.4176 -0.47904 0.1199 -0.6539 0.57037 C -0.68698 0.65486 -0.74935 0.8 -0.78958 0.88518 C -0.8056 0.91921 -0.82448 0.9493 -0.83958 0.98518 C -0.84375 0.9949 -0.85482 1.00324 -0.85208 1.01481 C -0.84948 1.025 -0.83958 1.01226 -0.83333 1.01111 C -0.51719 0.78541 -0.34687 0.67291 -0.01667 0.38518 C 0.21302 0.18472 0.43802 -0.03241 0.66445 -0.24445 C 0.73607 -0.31158 0.80638 -0.38218 0.87708 -0.45186 C 0.91888 -0.49329 0.96159 -0.53218 1.00208 -0.57778 C 1.00964 -0.58635 1.02904 -0.6176 1.025 -0.60371 C 1.02031 -0.58658 1.00755 -0.58311 1 -0.57038 C 0.93594 -0.46459 0.87357 -0.35579 0.81029 -0.24815 C 0.64922 0.02569 0.69115 -0.04908 0.54167 0.21851 C 0.47201 0.34282 0.40847 0.4787 0.33333 0.59259 C 0.25833 0.70601 0.18399 0.82106 0.10833 0.93333 C 0.07565 0.98171 0.04466 1.03518 0.00833 1.07407 C 0.00482 1.07777 -0.00625 1.08518 -0.00208 1.08518 C 0.00313 1.08518 0.00781 1.0787 0.0125 1.07407 C 0.15807 0.92476 0.24896 0.82986 0.38958 0.65555 C 0.5013 0.51666 0.60977 0.37013 0.7207 0.22962 C 0.73555 0.21087 0.77943 0.15486 0.76667 0.17777 C 0.58841 0.49444 0.47865 0.83564 0.34167 1.2 C 0.3194 1.25879 0.27969 1.353 0.25417 1.41481 C 0.24649 1.4331 0.23125 1.47037 0.23125 1.4706 C 0.23373 0.86041 0.22708 0.25046 0.225 -0.35926 C 0.21055 -0.25718 0.21628 -0.30255 0.20417 -0.0926 C 0.19336 0.09236 0.175 0.46296 0.175 0.46319 C 0.17331 0.59236 0.16628 0.7243 0.19167 0.84814 C 0.19583 0.83333 0.20117 0.81921 0.20417 0.8037 C 0.26237 0.48819 0.30664 0.16435 0.375 -0.14445 C 0.4069 -0.28889 0.4375 -0.4345 0.47083 -0.57778 C 0.48919 -0.65672 0.56667 -0.97084 0.6 -1.10371 C 0.60886 -1.13913 0.6168 -1.17616 0.62708 -1.21112 C 0.63607 -1.24167 0.65417 -1.30348 0.65417 -1.30325 C 0.66055 -1.26875 0.65287 -1.31528 0.65208 -1.22963 C 0.65091 -1.11459 0.66172 -0.87524 0.66445 -0.7926 C 0.67526 -0.46482 0.69466 -0.13889 0.70625 0.18888 C 0.70195 0.31782 0.70169 0.40208 0.68958 0.52592 C 0.68581 0.56342 0.68529 0.61064 0.67917 0.64814 C 0.67539 0.6706 0.66667 0.71481 0.66667 0.71504 C 0.65977 0.61759 0.66524 0.51898 0.65625 0.42222 C 0.65339 0.39166 0.64909 0.36574 0.64375 0.33703 C 0.6405 0.3206 0.64271 0.32037 0.6375 0.3037 C 0.62097 0.25138 0.59492 0.21412 0.57487 0.16666 C 0.57292 0.1412 0.56875 0.11805 0.56875 0.09259 " pathEditMode="relative" rAng="0" ptsTypes="ff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13" y="-3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3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 animBg="1"/>
      <p:bldP spid="17" grpId="1" animBg="1"/>
      <p:bldP spid="18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829100" y="30480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2326640" y="279400"/>
            <a:ext cx="46583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eat</a:t>
            </a:r>
            <a:r>
              <a:rPr lang="ja-JP" altLang="en-US" dirty="0" smtClean="0"/>
              <a:t>の</a:t>
            </a:r>
            <a:r>
              <a:rPr lang="ja-JP" altLang="en-US" dirty="0"/>
              <a:t>過去分詞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-4140200"/>
            <a:ext cx="3340100" cy="3035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9623" y="-6831938"/>
            <a:ext cx="4356100" cy="406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0" y="-9668626"/>
            <a:ext cx="5054600" cy="4787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600" y="2489200"/>
            <a:ext cx="6502400" cy="4368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04000" y="1498600"/>
            <a:ext cx="505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New Years</a:t>
            </a:r>
            <a:endParaRPr lang="en-US" sz="4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9" b="98571" l="6333" r="95889">
                        <a14:foregroundMark x1="82333" y1="18714" x2="25667" y2="3857"/>
                        <a14:foregroundMark x1="9000" y1="29000" x2="23222" y2="4143"/>
                        <a14:foregroundMark x1="23444" y1="2714" x2="25778" y2="4286"/>
                        <a14:foregroundMark x1="20889" y1="49429" x2="12222" y2="672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0222" y="-7535333"/>
            <a:ext cx="8817429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0" b="100000" l="114" r="100000">
                        <a14:foregroundMark x1="28182" y1="20000" x2="29773" y2="12200"/>
                        <a14:foregroundMark x1="15455" y1="32000" x2="18523" y2="32800"/>
                        <a14:foregroundMark x1="23636" y1="33600" x2="22273" y2="33600"/>
                        <a14:foregroundMark x1="80682" y1="86400" x2="12841" y2="70000"/>
                        <a14:foregroundMark x1="82500" y1="62400" x2="82159" y2="73400"/>
                        <a14:foregroundMark x1="9545" y1="24400" x2="9545" y2="24400"/>
                        <a14:backgroundMark x1="22955" y1="32400" x2="20795" y2="30400"/>
                        <a14:backgroundMark x1="23636" y1="32800" x2="22841" y2="31800"/>
                        <a14:backgroundMark x1="84545" y1="60400" x2="83636" y2="87000"/>
                        <a14:backgroundMark x1="8864" y1="79800" x2="69318" y2="932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22222" y="6716888"/>
            <a:ext cx="11176000" cy="635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/>
          <a:srcRect l="4152" t="-4733" r="-4152" b="4733"/>
          <a:stretch/>
        </p:blipFill>
        <p:spPr>
          <a:xfrm>
            <a:off x="-141111" y="521265"/>
            <a:ext cx="9200444" cy="71410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69911" y="1213556"/>
            <a:ext cx="271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effectLst>
                  <a:glow rad="622300">
                    <a:schemeClr val="bg1">
                      <a:alpha val="45000"/>
                    </a:schemeClr>
                  </a:glow>
                </a:effectLst>
              </a:rPr>
              <a:t>Osechi</a:t>
            </a:r>
            <a:endParaRPr lang="en-US" sz="4800" dirty="0">
              <a:effectLst>
                <a:glow rad="622300">
                  <a:schemeClr val="bg1">
                    <a:alpha val="45000"/>
                  </a:schemeClr>
                </a:glow>
              </a:effectLst>
            </a:endParaRPr>
          </a:p>
        </p:txBody>
      </p:sp>
      <p:graphicFrame>
        <p:nvGraphicFramePr>
          <p:cNvPr id="18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574473"/>
              </p:ext>
            </p:extLst>
          </p:nvPr>
        </p:nvGraphicFramePr>
        <p:xfrm>
          <a:off x="270299" y="4664754"/>
          <a:ext cx="11603775" cy="1986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0755"/>
                <a:gridCol w="2320755"/>
                <a:gridCol w="2320755"/>
                <a:gridCol w="2320755"/>
                <a:gridCol w="2320755"/>
              </a:tblGrid>
              <a:tr h="581801">
                <a:tc gridSpan="5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 smtClean="0">
                          <a:solidFill>
                            <a:schemeClr val="bg1"/>
                          </a:solidFill>
                        </a:rPr>
                        <a:t>Hint</a:t>
                      </a:r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もの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be</a:t>
                      </a:r>
                      <a:r>
                        <a:rPr kumimoji="1" lang="ja-JP" altLang="en-US" sz="2800" dirty="0" smtClean="0"/>
                        <a:t>動詞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過去分詞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前置詞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主語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dirty="0" smtClean="0"/>
                        <a:t>on</a:t>
                      </a:r>
                      <a:endParaRPr kumimoji="1" lang="ja-JP" altLang="en-US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円/楕円 16"/>
          <p:cNvSpPr/>
          <p:nvPr/>
        </p:nvSpPr>
        <p:spPr>
          <a:xfrm>
            <a:off x="4880495" y="1536050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3833" y="5939201"/>
            <a:ext cx="10798977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err="1" smtClean="0"/>
              <a:t>Osechi</a:t>
            </a:r>
            <a:r>
              <a:rPr kumimoji="1" lang="en-US" altLang="ja-JP" sz="4000" dirty="0" smtClean="0"/>
              <a:t> is eaten on New Years.</a:t>
            </a:r>
            <a:endParaRPr kumimoji="1" lang="ja-JP" altLang="en-US" sz="4000" dirty="0"/>
          </a:p>
        </p:txBody>
      </p:sp>
      <p:sp>
        <p:nvSpPr>
          <p:cNvPr id="20" name="円/楕円 19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/>
              <a:t>5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13700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4.16667E-6 1.1703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4.16667E-6 1.3851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0394 L 1.875E-6 1.6368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59259E-6 L -4.79167E-6 1.4402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11111E-6 L 0.00573 -0.6541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3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23" presetClass="entr" presetSubtype="16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3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1" grpId="0"/>
      <p:bldP spid="19" grpId="0" animBg="1"/>
      <p:bldP spid="19" grpId="1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862">
            <a:off x="7001847" y="-301907"/>
            <a:ext cx="6589810" cy="6858000"/>
          </a:xfrm>
          <a:prstGeom prst="rect">
            <a:avLst/>
          </a:prstGeom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2697">
            <a:off x="5252149" y="-236240"/>
            <a:ext cx="4253726" cy="5599776"/>
          </a:xfrm>
          <a:prstGeom prst="rect">
            <a:avLst/>
          </a:prstGeom>
        </p:spPr>
      </p:pic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make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7" y="1995055"/>
            <a:ext cx="5108456" cy="3938154"/>
          </a:xfrm>
          <a:prstGeom prst="ellipse">
            <a:avLst/>
          </a:prstGeom>
          <a:effectLst>
            <a:glow rad="215900">
              <a:srgbClr val="FF66CC">
                <a:alpha val="46000"/>
              </a:srgbClr>
            </a:glow>
            <a:softEdge rad="2413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75" y="1790933"/>
            <a:ext cx="4655127" cy="4655127"/>
          </a:xfrm>
          <a:prstGeom prst="rect">
            <a:avLst/>
          </a:prstGeom>
        </p:spPr>
      </p:pic>
      <p:grpSp>
        <p:nvGrpSpPr>
          <p:cNvPr id="19" name="グループ化 18"/>
          <p:cNvGrpSpPr/>
          <p:nvPr/>
        </p:nvGrpSpPr>
        <p:grpSpPr>
          <a:xfrm>
            <a:off x="7939623" y="1812816"/>
            <a:ext cx="2366033" cy="2305681"/>
            <a:chOff x="7939623" y="1812816"/>
            <a:chExt cx="2366033" cy="2305681"/>
          </a:xfrm>
        </p:grpSpPr>
        <p:sp>
          <p:nvSpPr>
            <p:cNvPr id="14" name="弦 13"/>
            <p:cNvSpPr/>
            <p:nvPr/>
          </p:nvSpPr>
          <p:spPr>
            <a:xfrm rot="5918454">
              <a:off x="7807816" y="2442708"/>
              <a:ext cx="1068788" cy="767610"/>
            </a:xfrm>
            <a:prstGeom prst="chord">
              <a:avLst>
                <a:gd name="adj1" fmla="val 2700000"/>
                <a:gd name="adj2" fmla="val 16469871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弦 16"/>
            <p:cNvSpPr/>
            <p:nvPr/>
          </p:nvSpPr>
          <p:spPr>
            <a:xfrm rot="15681546" flipH="1">
              <a:off x="9330575" y="2430007"/>
              <a:ext cx="1068788" cy="767610"/>
            </a:xfrm>
            <a:prstGeom prst="chord">
              <a:avLst>
                <a:gd name="adj1" fmla="val 3244346"/>
                <a:gd name="adj2" fmla="val 16703897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9623" y="1812816"/>
              <a:ext cx="2366033" cy="2305681"/>
            </a:xfrm>
            <a:prstGeom prst="rect">
              <a:avLst/>
            </a:prstGeom>
          </p:spPr>
        </p:pic>
      </p:grpSp>
      <p:grpSp>
        <p:nvGrpSpPr>
          <p:cNvPr id="24" name="グループ化 23"/>
          <p:cNvGrpSpPr/>
          <p:nvPr/>
        </p:nvGrpSpPr>
        <p:grpSpPr>
          <a:xfrm>
            <a:off x="7827502" y="1812816"/>
            <a:ext cx="2478154" cy="2628555"/>
            <a:chOff x="4106264" y="1335577"/>
            <a:chExt cx="2478154" cy="2628555"/>
          </a:xfrm>
        </p:grpSpPr>
        <p:sp>
          <p:nvSpPr>
            <p:cNvPr id="22" name="円/楕円 21"/>
            <p:cNvSpPr/>
            <p:nvPr/>
          </p:nvSpPr>
          <p:spPr>
            <a:xfrm rot="1721213">
              <a:off x="4349471" y="1782549"/>
              <a:ext cx="963734" cy="12597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円/楕円 22"/>
            <p:cNvSpPr/>
            <p:nvPr/>
          </p:nvSpPr>
          <p:spPr>
            <a:xfrm rot="19386274" flipH="1">
              <a:off x="5594591" y="1783726"/>
              <a:ext cx="902605" cy="11561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106264" y="1335577"/>
              <a:ext cx="2478154" cy="2628555"/>
            </a:xfrm>
            <a:prstGeom prst="rect">
              <a:avLst/>
            </a:prstGeom>
          </p:spPr>
        </p:pic>
      </p:grpSp>
      <p:grpSp>
        <p:nvGrpSpPr>
          <p:cNvPr id="28" name="グループ化 27"/>
          <p:cNvGrpSpPr/>
          <p:nvPr/>
        </p:nvGrpSpPr>
        <p:grpSpPr>
          <a:xfrm>
            <a:off x="10493953" y="500113"/>
            <a:ext cx="4151559" cy="3455413"/>
            <a:chOff x="10360627" y="0"/>
            <a:chExt cx="4151559" cy="3455413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0627" y="0"/>
              <a:ext cx="4151559" cy="3455413"/>
            </a:xfrm>
            <a:prstGeom prst="rect">
              <a:avLst/>
            </a:prstGeom>
          </p:spPr>
        </p:pic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07436">
              <a:off x="10460933" y="944345"/>
              <a:ext cx="701535" cy="568587"/>
            </a:xfrm>
            <a:prstGeom prst="rect">
              <a:avLst/>
            </a:prstGeom>
          </p:spPr>
        </p:pic>
      </p:grpSp>
      <p:graphicFrame>
        <p:nvGraphicFramePr>
          <p:cNvPr id="30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444145"/>
              </p:ext>
            </p:extLst>
          </p:nvPr>
        </p:nvGraphicFramePr>
        <p:xfrm>
          <a:off x="318778" y="4637653"/>
          <a:ext cx="11603775" cy="1986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0755"/>
                <a:gridCol w="2320755"/>
                <a:gridCol w="2320755"/>
                <a:gridCol w="2320755"/>
                <a:gridCol w="2320755"/>
              </a:tblGrid>
              <a:tr h="581801">
                <a:tc gridSpan="5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 smtClean="0">
                          <a:solidFill>
                            <a:schemeClr val="bg1"/>
                          </a:solidFill>
                        </a:rPr>
                        <a:t>Hint</a:t>
                      </a:r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4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前置詞</a:t>
                      </a:r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180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dirty="0" smtClean="0"/>
                        <a:t>from</a:t>
                      </a:r>
                      <a:endParaRPr kumimoji="1" lang="ja-JP" altLang="en-US" sz="3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2" name="テキスト ボックス 31"/>
          <p:cNvSpPr txBox="1"/>
          <p:nvPr/>
        </p:nvSpPr>
        <p:spPr>
          <a:xfrm>
            <a:off x="318779" y="5924769"/>
            <a:ext cx="1068967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err="1" smtClean="0"/>
              <a:t>Mochi</a:t>
            </a:r>
            <a:r>
              <a:rPr kumimoji="1" lang="en-US" altLang="ja-JP" sz="4000" dirty="0" smtClean="0"/>
              <a:t> is made from rice.</a:t>
            </a:r>
            <a:endParaRPr kumimoji="1" lang="ja-JP" altLang="en-US" sz="4000" dirty="0"/>
          </a:p>
        </p:txBody>
      </p:sp>
      <p:sp>
        <p:nvSpPr>
          <p:cNvPr id="33" name="円/楕円 16"/>
          <p:cNvSpPr/>
          <p:nvPr/>
        </p:nvSpPr>
        <p:spPr>
          <a:xfrm>
            <a:off x="4880495" y="1536050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/>
              <a:t>6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87659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9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01" y="2112378"/>
            <a:ext cx="3409974" cy="4511837"/>
          </a:xfrm>
          <a:prstGeom prst="rect">
            <a:avLst/>
          </a:prstGeom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5" r="13841" b="44333"/>
          <a:stretch/>
        </p:blipFill>
        <p:spPr>
          <a:xfrm>
            <a:off x="5870353" y="1631589"/>
            <a:ext cx="6160770" cy="3817620"/>
          </a:xfrm>
          <a:prstGeom prst="ellipse">
            <a:avLst/>
          </a:prstGeom>
          <a:effectLst>
            <a:glow rad="228600">
              <a:srgbClr val="FF0000">
                <a:alpha val="40000"/>
              </a:srgbClr>
            </a:glow>
          </a:effectLst>
        </p:spPr>
      </p:pic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speak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28911" y="5916329"/>
            <a:ext cx="10666749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/>
              <a:t>English and French are spoken in Canada.</a:t>
            </a:r>
            <a:endParaRPr kumimoji="1" lang="ja-JP" altLang="en-US" sz="4000" dirty="0"/>
          </a:p>
        </p:txBody>
      </p:sp>
      <p:sp>
        <p:nvSpPr>
          <p:cNvPr id="33" name="円/楕円 16"/>
          <p:cNvSpPr/>
          <p:nvPr/>
        </p:nvSpPr>
        <p:spPr>
          <a:xfrm>
            <a:off x="4880495" y="1536050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7</a:t>
            </a:r>
            <a:endParaRPr kumimoji="1" lang="ja-JP" altLang="en-US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732935" y="891265"/>
            <a:ext cx="1510627" cy="1072248"/>
            <a:chOff x="9544057" y="789439"/>
            <a:chExt cx="1510627" cy="1072248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4224" y="789439"/>
              <a:ext cx="1510460" cy="1072248"/>
            </a:xfrm>
            <a:prstGeom prst="wedgeEllipseCallout">
              <a:avLst>
                <a:gd name="adj1" fmla="val -7904"/>
                <a:gd name="adj2" fmla="val 79895"/>
              </a:avLst>
            </a:prstGeom>
          </p:spPr>
        </p:pic>
        <p:sp>
          <p:nvSpPr>
            <p:cNvPr id="31" name="円形吹き出し 30"/>
            <p:cNvSpPr/>
            <p:nvPr/>
          </p:nvSpPr>
          <p:spPr>
            <a:xfrm>
              <a:off x="9544057" y="789439"/>
              <a:ext cx="1510627" cy="1072248"/>
            </a:xfrm>
            <a:prstGeom prst="wedgeEllipseCallout">
              <a:avLst>
                <a:gd name="adj1" fmla="val -7063"/>
                <a:gd name="adj2" fmla="val 87018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b="1" dirty="0" smtClean="0">
                  <a:ln>
                    <a:solidFill>
                      <a:schemeClr val="bg1"/>
                    </a:solidFill>
                  </a:ln>
                </a:rPr>
                <a:t>Bonjour!</a:t>
              </a:r>
            </a:p>
            <a:p>
              <a:pPr algn="ctr"/>
              <a:r>
                <a:rPr lang="ja-JP" altLang="en-US" dirty="0" smtClean="0"/>
                <a:t>🇫🇷</a:t>
              </a:r>
              <a:endParaRPr kumimoji="1" lang="ja-JP" altLang="en-US" dirty="0"/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328911" y="1097409"/>
            <a:ext cx="1380318" cy="1072248"/>
            <a:chOff x="9059710" y="467689"/>
            <a:chExt cx="1380318" cy="1072248"/>
          </a:xfrm>
        </p:grpSpPr>
        <p:pic>
          <p:nvPicPr>
            <p:cNvPr id="13" name="図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9710" y="467689"/>
              <a:ext cx="1380318" cy="1068361"/>
            </a:xfrm>
            <a:prstGeom prst="wedgeEllipseCallout">
              <a:avLst>
                <a:gd name="adj1" fmla="val 40445"/>
                <a:gd name="adj2" fmla="val 81260"/>
              </a:avLst>
            </a:prstGeom>
          </p:spPr>
        </p:pic>
        <p:sp>
          <p:nvSpPr>
            <p:cNvPr id="35" name="円形吹き出し 34"/>
            <p:cNvSpPr/>
            <p:nvPr/>
          </p:nvSpPr>
          <p:spPr>
            <a:xfrm>
              <a:off x="9059710" y="467689"/>
              <a:ext cx="1380318" cy="1072248"/>
            </a:xfrm>
            <a:prstGeom prst="wedgeEllipseCallout">
              <a:avLst>
                <a:gd name="adj1" fmla="val 40292"/>
                <a:gd name="adj2" fmla="val 79556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>
                  <a:ln>
                    <a:solidFill>
                      <a:schemeClr val="bg1"/>
                    </a:solidFill>
                  </a:ln>
                </a:rPr>
                <a:t>Hello!</a:t>
              </a:r>
            </a:p>
            <a:p>
              <a:pPr algn="ctr"/>
              <a:r>
                <a:rPr lang="ja-JP" altLang="en-US" b="1" dirty="0">
                  <a:ln>
                    <a:solidFill>
                      <a:schemeClr val="bg1"/>
                    </a:solidFill>
                  </a:ln>
                </a:rPr>
                <a:t>🇬🇧</a:t>
              </a:r>
              <a:endParaRPr kumimoji="1" lang="ja-JP" altLang="en-US" b="1" dirty="0">
                <a:ln>
                  <a:solidFill>
                    <a:schemeClr val="bg1"/>
                  </a:solidFill>
                </a:ln>
              </a:endParaRPr>
            </a:p>
          </p:txBody>
        </p:sp>
      </p:grpSp>
      <p:sp>
        <p:nvSpPr>
          <p:cNvPr id="36" name="テキスト ボックス 35"/>
          <p:cNvSpPr txBox="1"/>
          <p:nvPr/>
        </p:nvSpPr>
        <p:spPr>
          <a:xfrm>
            <a:off x="3023625" y="801797"/>
            <a:ext cx="382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English and French</a:t>
            </a:r>
            <a:endParaRPr kumimoji="1" lang="ja-JP" altLang="en-US" sz="36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036213" y="801796"/>
            <a:ext cx="382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/>
              <a:t>Canada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6251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3" grpId="1" animBg="1"/>
      <p:bldP spid="36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make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8</a:t>
            </a:r>
          </a:p>
        </p:txBody>
      </p:sp>
      <p:sp>
        <p:nvSpPr>
          <p:cNvPr id="33" name="円/楕円 16"/>
          <p:cNvSpPr/>
          <p:nvPr/>
        </p:nvSpPr>
        <p:spPr>
          <a:xfrm>
            <a:off x="8770613" y="2160318"/>
            <a:ext cx="2786743" cy="2786743"/>
          </a:xfrm>
          <a:prstGeom prst="ellipse">
            <a:avLst/>
          </a:prstGeom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07773" y="6114333"/>
            <a:ext cx="1047929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600" dirty="0" smtClean="0"/>
              <a:t>Anpanman’s head is made by Jam Oji-san.</a:t>
            </a:r>
            <a:endParaRPr kumimoji="1" lang="ja-JP" altLang="en-US" sz="36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44" y="1205345"/>
            <a:ext cx="3593441" cy="4696691"/>
          </a:xfrm>
          <a:prstGeom prst="rect">
            <a:avLst/>
          </a:prstGeom>
        </p:spPr>
      </p:pic>
      <p:sp>
        <p:nvSpPr>
          <p:cNvPr id="4" name="線吹き出し 2 (枠付き) 3"/>
          <p:cNvSpPr/>
          <p:nvPr/>
        </p:nvSpPr>
        <p:spPr>
          <a:xfrm>
            <a:off x="4537920" y="4768730"/>
            <a:ext cx="3235165" cy="1021695"/>
          </a:xfrm>
          <a:prstGeom prst="borderCallout2">
            <a:avLst>
              <a:gd name="adj1" fmla="val 16716"/>
              <a:gd name="adj2" fmla="val 339"/>
              <a:gd name="adj3" fmla="val 18750"/>
              <a:gd name="adj4" fmla="val -16667"/>
              <a:gd name="adj5" fmla="val -66497"/>
              <a:gd name="adj6" fmla="val -36711"/>
            </a:avLst>
          </a:prstGeom>
          <a:ln w="38100"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Anpanman’s head</a:t>
            </a:r>
            <a:endParaRPr kumimoji="1" lang="ja-JP" altLang="en-US" sz="3200" dirty="0"/>
          </a:p>
        </p:txBody>
      </p:sp>
      <p:sp>
        <p:nvSpPr>
          <p:cNvPr id="14" name="線吹き出し 2 (枠付き) 13"/>
          <p:cNvSpPr/>
          <p:nvPr/>
        </p:nvSpPr>
        <p:spPr>
          <a:xfrm>
            <a:off x="4413230" y="1138623"/>
            <a:ext cx="3235165" cy="1021695"/>
          </a:xfrm>
          <a:prstGeom prst="borderCallout2">
            <a:avLst>
              <a:gd name="adj1" fmla="val 16716"/>
              <a:gd name="adj2" fmla="val 339"/>
              <a:gd name="adj3" fmla="val 18750"/>
              <a:gd name="adj4" fmla="val -16667"/>
              <a:gd name="adj5" fmla="val 66734"/>
              <a:gd name="adj6" fmla="val -74610"/>
            </a:avLst>
          </a:prstGeom>
          <a:ln w="38100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4400" dirty="0" smtClean="0"/>
              <a:t>Jam Oji-san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70743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3" grpId="1" animBg="1"/>
      <p:bldP spid="32" grpId="0" animBg="1"/>
      <p:bldP spid="4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34" y="769430"/>
            <a:ext cx="3626168" cy="6858000"/>
          </a:xfrm>
          <a:prstGeom prst="rect">
            <a:avLst/>
          </a:prstGeom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write</a:t>
            </a:r>
            <a:r>
              <a:rPr lang="ja-JP" altLang="en-US" dirty="0" smtClean="0"/>
              <a:t>の過去形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93701" y="5927348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9</a:t>
            </a:r>
            <a:endParaRPr kumimoji="1" lang="ja-JP" altLang="en-US" b="1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482" y="942646"/>
            <a:ext cx="8143214" cy="5915354"/>
          </a:xfrm>
          <a:prstGeom prst="rect">
            <a:avLst/>
          </a:prstGeom>
        </p:spPr>
      </p:pic>
      <p:cxnSp>
        <p:nvCxnSpPr>
          <p:cNvPr id="12" name="直線コネクタ 11"/>
          <p:cNvCxnSpPr/>
          <p:nvPr/>
        </p:nvCxnSpPr>
        <p:spPr>
          <a:xfrm flipV="1">
            <a:off x="6953825" y="6264840"/>
            <a:ext cx="4361477" cy="8740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6480810" y="4198430"/>
            <a:ext cx="4933950" cy="5103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V="1">
            <a:off x="6244590" y="2532792"/>
            <a:ext cx="5301954" cy="7371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6164166" y="2128150"/>
            <a:ext cx="5567238" cy="22299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6719547" y="1677661"/>
            <a:ext cx="3853203" cy="2524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8160905" y="3581153"/>
            <a:ext cx="3572418" cy="27400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7194454" y="4909016"/>
            <a:ext cx="4102874" cy="3506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6633210" y="815181"/>
            <a:ext cx="5197519" cy="27662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flipV="1">
            <a:off x="6633210" y="3049162"/>
            <a:ext cx="5558790" cy="22286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6244590" y="2668433"/>
            <a:ext cx="5669959" cy="770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451531" y="5809754"/>
            <a:ext cx="10564910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err="1" smtClean="0"/>
              <a:t>Rurouni</a:t>
            </a:r>
            <a:r>
              <a:rPr kumimoji="1" lang="en-US" altLang="ja-JP" sz="4000" dirty="0" smtClean="0"/>
              <a:t> </a:t>
            </a:r>
            <a:r>
              <a:rPr kumimoji="1" lang="en-US" altLang="ja-JP" sz="4000" dirty="0" err="1" smtClean="0"/>
              <a:t>Kenshin</a:t>
            </a:r>
            <a:r>
              <a:rPr kumimoji="1" lang="en-US" altLang="ja-JP" sz="4000" dirty="0" smtClean="0"/>
              <a:t> was written by </a:t>
            </a:r>
            <a:r>
              <a:rPr kumimoji="1" lang="en-US" altLang="ja-JP" sz="4000" dirty="0" err="1" smtClean="0"/>
              <a:t>Watsuki</a:t>
            </a:r>
            <a:r>
              <a:rPr kumimoji="1" lang="en-US" altLang="ja-JP" sz="4000" dirty="0" smtClean="0"/>
              <a:t>.</a:t>
            </a:r>
            <a:endParaRPr kumimoji="1" lang="ja-JP" altLang="en-US" sz="4000" dirty="0"/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2" t="6630" r="872" b="29062"/>
          <a:stretch/>
        </p:blipFill>
        <p:spPr>
          <a:xfrm>
            <a:off x="9722590" y="283529"/>
            <a:ext cx="2184541" cy="2184541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" b="32343"/>
          <a:stretch/>
        </p:blipFill>
        <p:spPr>
          <a:xfrm>
            <a:off x="6480089" y="327803"/>
            <a:ext cx="2163536" cy="2163536"/>
          </a:xfrm>
          <a:prstGeom prst="rect">
            <a:avLst/>
          </a:prstGeom>
        </p:spPr>
      </p:pic>
      <p:sp>
        <p:nvSpPr>
          <p:cNvPr id="47" name="テキスト ボックス 46"/>
          <p:cNvSpPr txBox="1"/>
          <p:nvPr/>
        </p:nvSpPr>
        <p:spPr>
          <a:xfrm>
            <a:off x="6480089" y="2491339"/>
            <a:ext cx="216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err="1" smtClean="0"/>
              <a:t>Togashi</a:t>
            </a:r>
            <a:r>
              <a:rPr kumimoji="1" lang="en-US" altLang="ja-JP" dirty="0" smtClean="0"/>
              <a:t> Yoshihiro</a:t>
            </a:r>
            <a:endParaRPr kumimoji="1" lang="ja-JP" altLang="en-US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9735124" y="2475663"/>
            <a:ext cx="216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err="1" smtClean="0"/>
              <a:t>Watsuki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Nobuhiro</a:t>
            </a:r>
            <a:endParaRPr kumimoji="1" lang="ja-JP" altLang="en-US" dirty="0"/>
          </a:p>
        </p:txBody>
      </p:sp>
      <p:pic>
        <p:nvPicPr>
          <p:cNvPr id="51" name="図 50"/>
          <p:cNvPicPr>
            <a:picLocks noChangeAspect="1"/>
          </p:cNvPicPr>
          <p:nvPr/>
        </p:nvPicPr>
        <p:blipFill rotWithShape="1">
          <a:blip r:embed="rId6">
            <a:grayscl/>
          </a:blip>
          <a:srcRect l="1102" t="945" r="4278" b="17856"/>
          <a:stretch/>
        </p:blipFill>
        <p:spPr>
          <a:xfrm>
            <a:off x="6474520" y="3311568"/>
            <a:ext cx="2169105" cy="2169105"/>
          </a:xfrm>
          <a:prstGeom prst="rect">
            <a:avLst/>
          </a:prstGeom>
        </p:spPr>
      </p:pic>
      <p:sp>
        <p:nvSpPr>
          <p:cNvPr id="52" name="テキスト ボックス 51"/>
          <p:cNvSpPr txBox="1"/>
          <p:nvPr/>
        </p:nvSpPr>
        <p:spPr>
          <a:xfrm>
            <a:off x="6507586" y="5420259"/>
            <a:ext cx="216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Takahashi Rumiko</a:t>
            </a:r>
          </a:p>
        </p:txBody>
      </p:sp>
      <p:pic>
        <p:nvPicPr>
          <p:cNvPr id="53" name="図 52"/>
          <p:cNvPicPr>
            <a:picLocks noChangeAspect="1"/>
          </p:cNvPicPr>
          <p:nvPr/>
        </p:nvPicPr>
        <p:blipFill rotWithShape="1"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2" r="16742"/>
          <a:stretch/>
        </p:blipFill>
        <p:spPr>
          <a:xfrm>
            <a:off x="9728408" y="3334182"/>
            <a:ext cx="2162847" cy="2162847"/>
          </a:xfrm>
          <a:prstGeom prst="rect">
            <a:avLst/>
          </a:prstGeom>
        </p:spPr>
      </p:pic>
      <p:sp>
        <p:nvSpPr>
          <p:cNvPr id="55" name="テキスト ボックス 54"/>
          <p:cNvSpPr txBox="1"/>
          <p:nvPr/>
        </p:nvSpPr>
        <p:spPr>
          <a:xfrm>
            <a:off x="9747048" y="5486314"/>
            <a:ext cx="216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/>
              <a:t>Hasegawa </a:t>
            </a:r>
            <a:r>
              <a:rPr lang="en-US" altLang="ja-JP" dirty="0" err="1" smtClean="0"/>
              <a:t>Machiko</a:t>
            </a:r>
            <a:endParaRPr kumimoji="1" lang="ja-JP" altLang="en-US" dirty="0"/>
          </a:p>
        </p:txBody>
      </p:sp>
      <p:sp>
        <p:nvSpPr>
          <p:cNvPr id="33" name="円/楕円 16"/>
          <p:cNvSpPr/>
          <p:nvPr/>
        </p:nvSpPr>
        <p:spPr>
          <a:xfrm>
            <a:off x="1317920" y="2712785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414664" y="815181"/>
            <a:ext cx="3572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 err="1" smtClean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Rurouni</a:t>
            </a:r>
            <a:r>
              <a:rPr lang="en-US" altLang="ja-JP" sz="3600" dirty="0" smtClean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 </a:t>
            </a:r>
            <a:r>
              <a:rPr lang="en-US" altLang="ja-JP" sz="3600" dirty="0" err="1" smtClean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Kenshin</a:t>
            </a:r>
            <a:endParaRPr kumimoji="1" lang="ja-JP" altLang="en-US" sz="3600" dirty="0">
              <a:effectLst>
                <a:glow rad="101600">
                  <a:srgbClr val="FF0000">
                    <a:alpha val="60000"/>
                  </a:srgbClr>
                </a:glow>
              </a:effectLst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6473891" y="327816"/>
            <a:ext cx="2169734" cy="2163390"/>
          </a:xfrm>
          <a:prstGeom prst="rect">
            <a:avLst/>
          </a:prstGeom>
          <a:solidFill>
            <a:schemeClr val="tx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/>
        </p:nvSpPr>
        <p:spPr>
          <a:xfrm>
            <a:off x="6455191" y="3303415"/>
            <a:ext cx="2169734" cy="2163390"/>
          </a:xfrm>
          <a:prstGeom prst="rect">
            <a:avLst/>
          </a:prstGeom>
          <a:solidFill>
            <a:schemeClr val="tx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9702317" y="3338977"/>
            <a:ext cx="2169734" cy="2163390"/>
          </a:xfrm>
          <a:prstGeom prst="rect">
            <a:avLst/>
          </a:prstGeom>
          <a:solidFill>
            <a:schemeClr val="tx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0" t="918" r="15949" b="54834"/>
          <a:stretch/>
        </p:blipFill>
        <p:spPr>
          <a:xfrm>
            <a:off x="6779166" y="837897"/>
            <a:ext cx="1653376" cy="165337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765" y="3888697"/>
            <a:ext cx="1627866" cy="160833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2"/>
          <a:stretch/>
        </p:blipFill>
        <p:spPr>
          <a:xfrm>
            <a:off x="10049392" y="3470346"/>
            <a:ext cx="1659090" cy="202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8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6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500"/>
                            </p:stCondLst>
                            <p:childTnLst>
                              <p:par>
                                <p:cTn id="1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7" grpId="0"/>
      <p:bldP spid="48" grpId="0"/>
      <p:bldP spid="52" grpId="0"/>
      <p:bldP spid="55" grpId="0"/>
      <p:bldP spid="33" grpId="0" animBg="1"/>
      <p:bldP spid="33" grpId="1" animBg="1"/>
      <p:bldP spid="56" grpId="0"/>
      <p:bldP spid="2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774" y="0"/>
            <a:ext cx="7059706" cy="6858000"/>
          </a:xfrm>
          <a:prstGeom prst="rect">
            <a:avLst/>
          </a:prstGeom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sing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10</a:t>
            </a:r>
            <a:endParaRPr kumimoji="1" lang="ja-JP" altLang="en-US" b="1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51530" y="5902036"/>
            <a:ext cx="10589849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smtClean="0"/>
              <a:t>If is sung by Nishino Kana.</a:t>
            </a:r>
            <a:endParaRPr kumimoji="1" lang="ja-JP" altLang="en-US" sz="4000" dirty="0"/>
          </a:p>
        </p:txBody>
      </p:sp>
      <p:sp>
        <p:nvSpPr>
          <p:cNvPr id="33" name="円/楕円 16"/>
          <p:cNvSpPr/>
          <p:nvPr/>
        </p:nvSpPr>
        <p:spPr>
          <a:xfrm>
            <a:off x="7897220" y="1869487"/>
            <a:ext cx="2786743" cy="278674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017093" y="777607"/>
            <a:ext cx="4495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4400" dirty="0" smtClean="0"/>
              <a:t>if</a:t>
            </a:r>
            <a:endParaRPr kumimoji="1" lang="ja-JP" altLang="en-US" sz="34400" dirty="0"/>
          </a:p>
        </p:txBody>
      </p:sp>
    </p:spTree>
    <p:extLst>
      <p:ext uri="{BB962C8B-B14F-4D97-AF65-F5344CB8AC3E}">
        <p14:creationId xmlns:p14="http://schemas.microsoft.com/office/powerpoint/2010/main" val="223147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3" grpId="1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7080115" y="3134230"/>
            <a:ext cx="1994355" cy="583066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 smtClean="0">
                <a:solidFill>
                  <a:schemeClr val="tx1"/>
                </a:solidFill>
              </a:rPr>
              <a:t>Momo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894141" y="3145151"/>
            <a:ext cx="1994355" cy="583066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Mina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731027" y="3154363"/>
            <a:ext cx="1994355" cy="583066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Sana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545053" y="3154363"/>
            <a:ext cx="1994355" cy="583066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 smtClean="0">
                <a:solidFill>
                  <a:schemeClr val="tx1"/>
                </a:solidFill>
              </a:rPr>
              <a:t>Tzuyu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451531" y="1081356"/>
            <a:ext cx="1994354" cy="199435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1" b="20151"/>
          <a:stretch/>
        </p:blipFill>
        <p:spPr>
          <a:xfrm>
            <a:off x="2627116" y="1081356"/>
            <a:ext cx="1994354" cy="199435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1" t="6498" r="12268" b="45657"/>
          <a:stretch/>
        </p:blipFill>
        <p:spPr>
          <a:xfrm>
            <a:off x="4802701" y="1072144"/>
            <a:ext cx="1994354" cy="199435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t="2924" r="17881" b="48889"/>
          <a:stretch/>
        </p:blipFill>
        <p:spPr>
          <a:xfrm>
            <a:off x="6978286" y="1047066"/>
            <a:ext cx="2004744" cy="200474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  <a:sp3d>
            <a:bevelT w="165100" prst="coolSlant"/>
          </a:sp3d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born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11</a:t>
            </a:r>
          </a:p>
        </p:txBody>
      </p:sp>
      <p:sp>
        <p:nvSpPr>
          <p:cNvPr id="33" name="円/楕円 16"/>
          <p:cNvSpPr/>
          <p:nvPr/>
        </p:nvSpPr>
        <p:spPr>
          <a:xfrm>
            <a:off x="9066789" y="158629"/>
            <a:ext cx="2786743" cy="2786743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030" y="2634304"/>
            <a:ext cx="2719504" cy="1849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テキスト ボックス 3"/>
          <p:cNvSpPr txBox="1"/>
          <p:nvPr/>
        </p:nvSpPr>
        <p:spPr>
          <a:xfrm>
            <a:off x="7822455" y="4299666"/>
            <a:ext cx="4063420" cy="1323439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</p:spPr>
        <p:txBody>
          <a:bodyPr wrap="none" rtlCol="0">
            <a:spAutoFit/>
            <a:sp3d extrusionH="57150">
              <a:bevelT w="82550" h="38100" prst="coolSlant"/>
            </a:sp3d>
          </a:bodyPr>
          <a:lstStyle/>
          <a:p>
            <a:r>
              <a:rPr kumimoji="1" lang="en-US" altLang="ja-JP" sz="8000" dirty="0" smtClean="0">
                <a:solidFill>
                  <a:srgbClr val="FF66CC"/>
                </a:solidFill>
                <a:effectLst>
                  <a:reflection blurRad="6350" stA="55000" endA="300" endPos="45500" dir="5400000" sy="-100000" algn="bl" rotWithShape="0"/>
                </a:effectLst>
              </a:rPr>
              <a:t>~in Kyoto</a:t>
            </a:r>
            <a:endParaRPr kumimoji="1" lang="ja-JP" altLang="en-US" sz="8000" dirty="0">
              <a:solidFill>
                <a:srgbClr val="FF66CC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588027" y="5917622"/>
            <a:ext cx="9061602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 err="1" smtClean="0"/>
              <a:t>Momo</a:t>
            </a:r>
            <a:r>
              <a:rPr kumimoji="1" lang="en-US" altLang="ja-JP" sz="4000" dirty="0" smtClean="0"/>
              <a:t> was born in Kyoto.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6085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8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8" grpId="0" animBg="1"/>
      <p:bldP spid="19" grpId="0" animBg="1"/>
      <p:bldP spid="16" grpId="0"/>
      <p:bldP spid="33" grpId="0" animBg="1"/>
      <p:bldP spid="33" grpId="1" animBg="1"/>
      <p:bldP spid="4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795" y="1325563"/>
            <a:ext cx="9121467" cy="4788770"/>
          </a:xfrm>
          <a:prstGeom prst="rect">
            <a:avLst/>
          </a:prstGeom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win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12</a:t>
            </a:r>
          </a:p>
        </p:txBody>
      </p:sp>
      <p:sp>
        <p:nvSpPr>
          <p:cNvPr id="33" name="円/楕円 16"/>
          <p:cNvSpPr/>
          <p:nvPr/>
        </p:nvSpPr>
        <p:spPr>
          <a:xfrm>
            <a:off x="1916566" y="2189806"/>
            <a:ext cx="2786743" cy="2786743"/>
          </a:xfrm>
          <a:prstGeom prst="ellipse">
            <a:avLst/>
          </a:prstGeom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828" y="764092"/>
            <a:ext cx="2857500" cy="28575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663" y="922118"/>
            <a:ext cx="2564993" cy="256499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46" y="3526687"/>
            <a:ext cx="2793651" cy="279365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793" y="3653671"/>
            <a:ext cx="2539682" cy="2539682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407773" y="6114333"/>
            <a:ext cx="1047929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600" dirty="0" smtClean="0"/>
              <a:t>Nippon Series was won by Chiba </a:t>
            </a:r>
            <a:r>
              <a:rPr lang="en-US" altLang="ja-JP" sz="3600" dirty="0" err="1" smtClean="0"/>
              <a:t>Lotte</a:t>
            </a:r>
            <a:r>
              <a:rPr lang="en-US" altLang="ja-JP" sz="3600" dirty="0" smtClean="0"/>
              <a:t> Marines in 2005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8766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3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4.16667E-7 4.07407E-6 L 0.12357 0.2317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3" grpId="1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use</a:t>
            </a:r>
            <a:r>
              <a:rPr lang="ja-JP" altLang="en-US" dirty="0" smtClean="0"/>
              <a:t>の過去分詞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13</a:t>
            </a:r>
          </a:p>
        </p:txBody>
      </p:sp>
      <p:sp>
        <p:nvSpPr>
          <p:cNvPr id="33" name="円/楕円 16"/>
          <p:cNvSpPr/>
          <p:nvPr/>
        </p:nvSpPr>
        <p:spPr>
          <a:xfrm>
            <a:off x="4842850" y="1586423"/>
            <a:ext cx="2786743" cy="2786743"/>
          </a:xfrm>
          <a:prstGeom prst="ellipse">
            <a:avLst/>
          </a:prstGeom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35" y="1057946"/>
            <a:ext cx="3830595" cy="50563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r="27940"/>
          <a:stretch/>
        </p:blipFill>
        <p:spPr>
          <a:xfrm>
            <a:off x="4842851" y="184040"/>
            <a:ext cx="6952910" cy="749617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98072" y="4902623"/>
            <a:ext cx="2409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/>
              <a:t>This sword</a:t>
            </a:r>
            <a:endParaRPr kumimoji="1" lang="ja-JP" altLang="en-US" sz="4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646509" y="1930296"/>
            <a:ext cx="254549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9900" dirty="0" smtClean="0">
                <a:solidFill>
                  <a:schemeClr val="bg1"/>
                </a:solidFill>
              </a:rPr>
              <a:t>?</a:t>
            </a:r>
            <a:endParaRPr kumimoji="1" lang="ja-JP" altLang="en-US" sz="19900" dirty="0">
              <a:solidFill>
                <a:schemeClr val="bg1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6" r="27444"/>
          <a:stretch/>
        </p:blipFill>
        <p:spPr>
          <a:xfrm>
            <a:off x="7512908" y="122256"/>
            <a:ext cx="4340002" cy="7505407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407773" y="6114333"/>
            <a:ext cx="1047929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600" dirty="0" smtClean="0"/>
              <a:t>This sword is used by Law.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67527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9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3" grpId="1" animBg="1"/>
      <p:bldP spid="7" grpId="0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3" y="1214442"/>
            <a:ext cx="7349836" cy="48998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take</a:t>
            </a:r>
            <a:r>
              <a:rPr lang="ja-JP" altLang="en-US" dirty="0" smtClean="0"/>
              <a:t>の</a:t>
            </a:r>
            <a:r>
              <a:rPr lang="ja-JP" altLang="en-US" dirty="0" smtClean="0"/>
              <a:t>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14</a:t>
            </a:r>
            <a:endParaRPr kumimoji="1" lang="en-US" altLang="ja-JP" b="1" dirty="0" smtClean="0"/>
          </a:p>
        </p:txBody>
      </p:sp>
      <p:sp>
        <p:nvSpPr>
          <p:cNvPr id="33" name="円/楕円 16"/>
          <p:cNvSpPr/>
          <p:nvPr/>
        </p:nvSpPr>
        <p:spPr>
          <a:xfrm>
            <a:off x="8690832" y="536924"/>
            <a:ext cx="2786743" cy="2786743"/>
          </a:xfrm>
          <a:prstGeom prst="ellipse">
            <a:avLst/>
          </a:prstGeom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 rot="21195476">
            <a:off x="463797" y="1576353"/>
            <a:ext cx="26080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This </a:t>
            </a:r>
            <a:r>
              <a:rPr lang="en-US" altLang="ja-JP" sz="4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picture</a:t>
            </a:r>
            <a:endParaRPr kumimoji="1" lang="ja-JP" altLang="en-US" sz="40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07773" y="6114333"/>
            <a:ext cx="1047929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600" dirty="0" smtClean="0"/>
              <a:t>This </a:t>
            </a:r>
            <a:r>
              <a:rPr lang="en-US" altLang="ja-JP" sz="3600" dirty="0" smtClean="0"/>
              <a:t>picture was taken in Yakushima.</a:t>
            </a:r>
            <a:endParaRPr kumimoji="1" lang="ja-JP" altLang="en-US" sz="3600" dirty="0"/>
          </a:p>
        </p:txBody>
      </p:sp>
      <p:sp>
        <p:nvSpPr>
          <p:cNvPr id="9" name="角丸四角形 8"/>
          <p:cNvSpPr/>
          <p:nvPr/>
        </p:nvSpPr>
        <p:spPr>
          <a:xfrm rot="20772497">
            <a:off x="8458200" y="3664387"/>
            <a:ext cx="3019375" cy="170771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800" dirty="0" smtClean="0"/>
              <a:t>~in</a:t>
            </a:r>
            <a:r>
              <a:rPr lang="ja-JP" altLang="en-US" sz="4800" dirty="0"/>
              <a:t> </a:t>
            </a:r>
            <a:r>
              <a:rPr lang="ja-JP" altLang="ja-JP" sz="4800" dirty="0" smtClean="0"/>
              <a:t>場所</a:t>
            </a:r>
            <a:endParaRPr kumimoji="1" lang="ja-JP" altLang="en-US" sz="4800" dirty="0"/>
          </a:p>
        </p:txBody>
      </p:sp>
    </p:spTree>
    <p:extLst>
      <p:ext uri="{BB962C8B-B14F-4D97-AF65-F5344CB8AC3E}">
        <p14:creationId xmlns:p14="http://schemas.microsoft.com/office/powerpoint/2010/main" val="423811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3" grpId="1" animBg="1"/>
      <p:bldP spid="7" grpId="0"/>
      <p:bldP spid="32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61" y="991552"/>
            <a:ext cx="7343775" cy="4829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take</a:t>
            </a:r>
            <a:r>
              <a:rPr lang="ja-JP" altLang="en-US" dirty="0" smtClean="0"/>
              <a:t>の</a:t>
            </a:r>
            <a:r>
              <a:rPr lang="ja-JP" altLang="en-US" dirty="0" smtClean="0"/>
              <a:t>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15</a:t>
            </a:r>
            <a:endParaRPr kumimoji="1" lang="en-US" altLang="ja-JP" b="1" dirty="0" smtClean="0"/>
          </a:p>
        </p:txBody>
      </p:sp>
      <p:sp>
        <p:nvSpPr>
          <p:cNvPr id="33" name="円/楕円 16"/>
          <p:cNvSpPr/>
          <p:nvPr/>
        </p:nvSpPr>
        <p:spPr>
          <a:xfrm>
            <a:off x="8690832" y="536924"/>
            <a:ext cx="2786743" cy="2786743"/>
          </a:xfrm>
          <a:prstGeom prst="ellipse">
            <a:avLst/>
          </a:prstGeom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 rot="21195476">
            <a:off x="463797" y="1576353"/>
            <a:ext cx="2608086" cy="70788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This </a:t>
            </a:r>
            <a:r>
              <a:rPr lang="en-US" altLang="ja-JP" sz="4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picture</a:t>
            </a:r>
            <a:endParaRPr kumimoji="1" lang="ja-JP" altLang="en-US" sz="40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07773" y="6114333"/>
            <a:ext cx="1047929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600" dirty="0" smtClean="0"/>
              <a:t>This </a:t>
            </a:r>
            <a:r>
              <a:rPr lang="en-US" altLang="ja-JP" sz="3600" dirty="0" smtClean="0"/>
              <a:t>picture was taken in </a:t>
            </a:r>
            <a:r>
              <a:rPr lang="en-US" altLang="ja-JP" sz="3600" dirty="0" err="1" smtClean="0"/>
              <a:t>Uminonakamichi</a:t>
            </a:r>
            <a:r>
              <a:rPr lang="en-US" altLang="ja-JP" sz="3600" dirty="0" smtClean="0"/>
              <a:t>.</a:t>
            </a:r>
            <a:endParaRPr kumimoji="1" lang="ja-JP" altLang="en-US" sz="3600" dirty="0"/>
          </a:p>
        </p:txBody>
      </p:sp>
      <p:sp>
        <p:nvSpPr>
          <p:cNvPr id="9" name="角丸四角形 8"/>
          <p:cNvSpPr/>
          <p:nvPr/>
        </p:nvSpPr>
        <p:spPr>
          <a:xfrm rot="20772497">
            <a:off x="8458200" y="3664387"/>
            <a:ext cx="3019375" cy="170771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800" dirty="0" smtClean="0"/>
              <a:t>~in</a:t>
            </a:r>
            <a:r>
              <a:rPr lang="ja-JP" altLang="en-US" sz="4800" dirty="0"/>
              <a:t> </a:t>
            </a:r>
            <a:r>
              <a:rPr lang="ja-JP" altLang="ja-JP" sz="4800" dirty="0" smtClean="0"/>
              <a:t>場所</a:t>
            </a:r>
            <a:endParaRPr kumimoji="1" lang="ja-JP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85193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0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3" grpId="1" animBg="1"/>
      <p:bldP spid="7" grpId="0"/>
      <p:bldP spid="32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00" y="870470"/>
            <a:ext cx="7667625" cy="5243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タイトル 1"/>
          <p:cNvSpPr txBox="1">
            <a:spLocks/>
          </p:cNvSpPr>
          <p:nvPr/>
        </p:nvSpPr>
        <p:spPr>
          <a:xfrm>
            <a:off x="270300" y="0"/>
            <a:ext cx="4080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動詞：</a:t>
            </a:r>
            <a:endParaRPr lang="ja-JP" altLang="en-US" dirty="0"/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1767840" y="0"/>
            <a:ext cx="49067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/>
              <a:t>take</a:t>
            </a:r>
            <a:r>
              <a:rPr lang="ja-JP" altLang="en-US" dirty="0" smtClean="0"/>
              <a:t>の</a:t>
            </a:r>
            <a:r>
              <a:rPr lang="ja-JP" altLang="en-US" dirty="0" smtClean="0"/>
              <a:t>過去分詞</a:t>
            </a:r>
            <a:endParaRPr lang="ja-JP" altLang="en-US" dirty="0"/>
          </a:p>
        </p:txBody>
      </p:sp>
      <p:sp>
        <p:nvSpPr>
          <p:cNvPr id="34" name="円/楕円 33"/>
          <p:cNvSpPr/>
          <p:nvPr/>
        </p:nvSpPr>
        <p:spPr>
          <a:xfrm>
            <a:off x="11181124" y="5902036"/>
            <a:ext cx="994410" cy="9258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16</a:t>
            </a:r>
            <a:endParaRPr kumimoji="1" lang="en-US" altLang="ja-JP" b="1" dirty="0" smtClean="0"/>
          </a:p>
        </p:txBody>
      </p:sp>
      <p:sp>
        <p:nvSpPr>
          <p:cNvPr id="33" name="円/楕円 16"/>
          <p:cNvSpPr/>
          <p:nvPr/>
        </p:nvSpPr>
        <p:spPr>
          <a:xfrm>
            <a:off x="8690832" y="536924"/>
            <a:ext cx="2786743" cy="2786743"/>
          </a:xfrm>
          <a:prstGeom prst="ellipse">
            <a:avLst/>
          </a:prstGeom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/>
              <a:t>30 seconds</a:t>
            </a:r>
          </a:p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 rot="21195476">
            <a:off x="463797" y="1576353"/>
            <a:ext cx="2608086" cy="70788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This </a:t>
            </a:r>
            <a:r>
              <a:rPr lang="en-US" altLang="ja-JP" sz="4000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picture</a:t>
            </a:r>
            <a:endParaRPr kumimoji="1" lang="ja-JP" altLang="en-US" sz="4000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07773" y="6114333"/>
            <a:ext cx="1047929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600" dirty="0" smtClean="0"/>
              <a:t>This </a:t>
            </a:r>
            <a:r>
              <a:rPr lang="en-US" altLang="ja-JP" sz="3600" dirty="0" smtClean="0"/>
              <a:t>picture was taken in </a:t>
            </a:r>
            <a:r>
              <a:rPr lang="en-US" altLang="ja-JP" sz="3600" dirty="0" err="1" smtClean="0"/>
              <a:t>Uminonakamichi</a:t>
            </a:r>
            <a:r>
              <a:rPr lang="en-US" altLang="ja-JP" sz="3600" dirty="0" smtClean="0"/>
              <a:t>.</a:t>
            </a:r>
            <a:endParaRPr kumimoji="1" lang="ja-JP" altLang="en-US" sz="3600" dirty="0"/>
          </a:p>
        </p:txBody>
      </p:sp>
      <p:sp>
        <p:nvSpPr>
          <p:cNvPr id="9" name="角丸四角形 8"/>
          <p:cNvSpPr/>
          <p:nvPr/>
        </p:nvSpPr>
        <p:spPr>
          <a:xfrm rot="20772497">
            <a:off x="8458200" y="3664387"/>
            <a:ext cx="3019375" cy="170771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800" dirty="0" smtClean="0"/>
              <a:t>~in</a:t>
            </a:r>
            <a:r>
              <a:rPr lang="ja-JP" altLang="en-US" sz="4800" dirty="0"/>
              <a:t> </a:t>
            </a:r>
            <a:r>
              <a:rPr lang="ja-JP" altLang="ja-JP" sz="4800" dirty="0" smtClean="0"/>
              <a:t>場所</a:t>
            </a:r>
            <a:endParaRPr kumimoji="1" lang="ja-JP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52631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3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3" grpId="1" animBg="1"/>
      <p:bldP spid="7" grpId="0"/>
      <p:bldP spid="32" grpId="0" animBg="1"/>
      <p:bldP spid="9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370</Words>
  <Application>Microsoft Office PowerPoint</Application>
  <PresentationFormat>ワイド画面</PresentationFormat>
  <Paragraphs>163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Office テーマ</vt:lpstr>
      <vt:lpstr>Sunshine 2 Program 11　</vt:lpstr>
      <vt:lpstr>Satoshi</vt:lpstr>
      <vt:lpstr>Satoshi</vt:lpstr>
      <vt:lpstr>Satoshi</vt:lpstr>
      <vt:lpstr>Yoshimitsu Ashikaga</vt:lpstr>
      <vt:lpstr>Yoshimitsu Ashikaga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須恵町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Sunshine 2 Program 11</dc:title>
  <dc:creator>中学校外国語講師</dc:creator>
  <cp:lastModifiedBy>中学校外国語講師</cp:lastModifiedBy>
  <cp:revision>53</cp:revision>
  <dcterms:created xsi:type="dcterms:W3CDTF">2020-05-27T01:39:39Z</dcterms:created>
  <dcterms:modified xsi:type="dcterms:W3CDTF">2020-06-03T01:30:51Z</dcterms:modified>
</cp:coreProperties>
</file>