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>
        <p:scale>
          <a:sx n="66" d="100"/>
          <a:sy n="66" d="100"/>
        </p:scale>
        <p:origin x="80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B6724-1E24-4BFC-8C72-21288FBC088E}" type="datetimeFigureOut">
              <a:rPr kumimoji="1" lang="ja-JP" altLang="en-US" smtClean="0"/>
              <a:t>2020/8/28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1BE08-56EA-470D-98BF-6ACAF23E35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7617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B6724-1E24-4BFC-8C72-21288FBC088E}" type="datetimeFigureOut">
              <a:rPr kumimoji="1" lang="ja-JP" altLang="en-US" smtClean="0"/>
              <a:t>2020/8/28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1BE08-56EA-470D-98BF-6ACAF23E35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5651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B6724-1E24-4BFC-8C72-21288FBC088E}" type="datetimeFigureOut">
              <a:rPr kumimoji="1" lang="ja-JP" altLang="en-US" smtClean="0"/>
              <a:t>2020/8/28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1BE08-56EA-470D-98BF-6ACAF23E35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476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B6724-1E24-4BFC-8C72-21288FBC088E}" type="datetimeFigureOut">
              <a:rPr kumimoji="1" lang="ja-JP" altLang="en-US" smtClean="0"/>
              <a:t>2020/8/28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1BE08-56EA-470D-98BF-6ACAF23E35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4769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B6724-1E24-4BFC-8C72-21288FBC088E}" type="datetimeFigureOut">
              <a:rPr kumimoji="1" lang="ja-JP" altLang="en-US" smtClean="0"/>
              <a:t>2020/8/28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1BE08-56EA-470D-98BF-6ACAF23E35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7811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B6724-1E24-4BFC-8C72-21288FBC088E}" type="datetimeFigureOut">
              <a:rPr kumimoji="1" lang="ja-JP" altLang="en-US" smtClean="0"/>
              <a:t>2020/8/28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1BE08-56EA-470D-98BF-6ACAF23E35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2752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B6724-1E24-4BFC-8C72-21288FBC088E}" type="datetimeFigureOut">
              <a:rPr kumimoji="1" lang="ja-JP" altLang="en-US" smtClean="0"/>
              <a:t>2020/8/28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1BE08-56EA-470D-98BF-6ACAF23E35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0830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B6724-1E24-4BFC-8C72-21288FBC088E}" type="datetimeFigureOut">
              <a:rPr kumimoji="1" lang="ja-JP" altLang="en-US" smtClean="0"/>
              <a:t>2020/8/28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1BE08-56EA-470D-98BF-6ACAF23E35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4066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B6724-1E24-4BFC-8C72-21288FBC088E}" type="datetimeFigureOut">
              <a:rPr kumimoji="1" lang="ja-JP" altLang="en-US" smtClean="0"/>
              <a:t>2020/8/28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1BE08-56EA-470D-98BF-6ACAF23E35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7217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B6724-1E24-4BFC-8C72-21288FBC088E}" type="datetimeFigureOut">
              <a:rPr kumimoji="1" lang="ja-JP" altLang="en-US" smtClean="0"/>
              <a:t>2020/8/28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1BE08-56EA-470D-98BF-6ACAF23E35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6919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B6724-1E24-4BFC-8C72-21288FBC088E}" type="datetimeFigureOut">
              <a:rPr kumimoji="1" lang="ja-JP" altLang="en-US" smtClean="0"/>
              <a:t>2020/8/28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1BE08-56EA-470D-98BF-6ACAF23E35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5555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4B6724-1E24-4BFC-8C72-21288FBC088E}" type="datetimeFigureOut">
              <a:rPr kumimoji="1" lang="ja-JP" altLang="en-US" smtClean="0"/>
              <a:t>2020/8/28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1BE08-56EA-470D-98BF-6ACAF23E35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5954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ja-JP" dirty="0" smtClean="0"/>
              <a:t>Who is </a:t>
            </a:r>
            <a:r>
              <a:rPr kumimoji="1" lang="ja-JP" altLang="en-US" dirty="0" smtClean="0"/>
              <a:t>○○</a:t>
            </a:r>
            <a:r>
              <a:rPr kumimoji="1" lang="en-US" altLang="ja-JP" dirty="0" smtClean="0"/>
              <a:t>?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en-US" altLang="ja-JP" dirty="0" smtClean="0"/>
              <a:t>Information Gap Game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87354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Each group gets this picture.</a:t>
            </a:r>
            <a:endParaRPr kumimoji="1" lang="ja-JP" altLang="en-US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4536" y="1368425"/>
            <a:ext cx="7562927" cy="5346654"/>
          </a:xfr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65497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8199" y="161925"/>
            <a:ext cx="10515600" cy="1325563"/>
          </a:xfrm>
        </p:spPr>
        <p:txBody>
          <a:bodyPr/>
          <a:lstStyle/>
          <a:p>
            <a:r>
              <a:rPr kumimoji="1" lang="en-US" altLang="ja-JP" dirty="0" smtClean="0"/>
              <a:t>On your group’s picture, some characters will have names.</a:t>
            </a:r>
            <a:endParaRPr kumimoji="1" lang="ja-JP" altLang="en-US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4536" y="1368425"/>
            <a:ext cx="7562927" cy="5346654"/>
          </a:xfrm>
          <a:ln>
            <a:solidFill>
              <a:schemeClr val="tx1"/>
            </a:solidFill>
          </a:ln>
        </p:spPr>
      </p:pic>
      <p:pic>
        <p:nvPicPr>
          <p:cNvPr id="5" name="コンテンツ プレースホルダー 3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524" r="40831" b="80059"/>
          <a:stretch/>
        </p:blipFill>
        <p:spPr>
          <a:xfrm>
            <a:off x="4320539" y="1368425"/>
            <a:ext cx="2468881" cy="1066165"/>
          </a:xfrm>
          <a:prstGeom prst="rect">
            <a:avLst/>
          </a:prstGeom>
          <a:ln>
            <a:noFill/>
          </a:ln>
        </p:spPr>
      </p:pic>
      <p:sp>
        <p:nvSpPr>
          <p:cNvPr id="6" name="正方形/長方形 5"/>
          <p:cNvSpPr/>
          <p:nvPr/>
        </p:nvSpPr>
        <p:spPr>
          <a:xfrm>
            <a:off x="4320539" y="1368425"/>
            <a:ext cx="2468881" cy="1066165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2800" b="1" dirty="0">
                <a:ln w="0">
                  <a:noFill/>
                </a:ln>
                <a:solidFill>
                  <a:schemeClr val="tx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Group 1 </a:t>
            </a:r>
            <a:br>
              <a:rPr lang="en-US" altLang="ja-JP" sz="2800" b="1" dirty="0">
                <a:ln w="0">
                  <a:noFill/>
                </a:ln>
                <a:solidFill>
                  <a:schemeClr val="tx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en-US" altLang="ja-JP" sz="2000" b="1" dirty="0">
                <a:ln w="0">
                  <a:noFill/>
                </a:ln>
                <a:solidFill>
                  <a:schemeClr val="tx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These characters have names</a:t>
            </a:r>
            <a:r>
              <a:rPr lang="en-US" altLang="ja-JP" sz="2800" b="1" dirty="0">
                <a:ln w="0">
                  <a:noFill/>
                </a:ln>
                <a:solidFill>
                  <a:schemeClr val="tx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ja-JP" altLang="en-US" sz="2800" b="1" dirty="0">
              <a:ln w="0">
                <a:noFill/>
              </a:ln>
              <a:solidFill>
                <a:schemeClr val="tx1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45537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8199" y="121200"/>
            <a:ext cx="10515600" cy="1325563"/>
          </a:xfrm>
        </p:spPr>
        <p:txBody>
          <a:bodyPr/>
          <a:lstStyle/>
          <a:p>
            <a:r>
              <a:rPr lang="en-US" altLang="ja-JP" dirty="0" smtClean="0"/>
              <a:t>Different characters will have names in other groups</a:t>
            </a:r>
            <a:r>
              <a:rPr kumimoji="1" lang="en-US" altLang="ja-JP" dirty="0" smtClean="0"/>
              <a:t>.</a:t>
            </a:r>
            <a:endParaRPr kumimoji="1" lang="ja-JP" altLang="en-US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4536" y="1368425"/>
            <a:ext cx="7562927" cy="5346654"/>
          </a:xfrm>
          <a:ln>
            <a:solidFill>
              <a:schemeClr val="tx1"/>
            </a:solidFill>
          </a:ln>
        </p:spPr>
      </p:pic>
      <p:pic>
        <p:nvPicPr>
          <p:cNvPr id="5" name="コンテンツ プレースホルダー 3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524" r="40831" b="80059"/>
          <a:stretch/>
        </p:blipFill>
        <p:spPr>
          <a:xfrm>
            <a:off x="4320539" y="1368425"/>
            <a:ext cx="2468881" cy="1066165"/>
          </a:xfrm>
          <a:prstGeom prst="rect">
            <a:avLst/>
          </a:prstGeom>
          <a:ln>
            <a:noFill/>
          </a:ln>
        </p:spPr>
      </p:pic>
      <p:sp>
        <p:nvSpPr>
          <p:cNvPr id="6" name="正方形/長方形 5"/>
          <p:cNvSpPr/>
          <p:nvPr/>
        </p:nvSpPr>
        <p:spPr>
          <a:xfrm>
            <a:off x="4320539" y="1368425"/>
            <a:ext cx="2468881" cy="1066165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2800" b="1" dirty="0">
                <a:ln w="0">
                  <a:noFill/>
                </a:ln>
                <a:solidFill>
                  <a:schemeClr val="tx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Group 1 </a:t>
            </a:r>
            <a:r>
              <a:rPr lang="en-US" altLang="ja-JP" sz="2800" b="1" dirty="0">
                <a:ln w="0">
                  <a:noFill/>
                </a:ln>
                <a:solidFill>
                  <a:schemeClr val="tx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/>
            </a:r>
            <a:br>
              <a:rPr lang="en-US" altLang="ja-JP" sz="2800" b="1" dirty="0">
                <a:ln w="0">
                  <a:noFill/>
                </a:ln>
                <a:solidFill>
                  <a:schemeClr val="tx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en-US" altLang="ja-JP" sz="2000" b="1" dirty="0" smtClean="0">
                <a:ln w="0">
                  <a:noFill/>
                </a:ln>
                <a:solidFill>
                  <a:schemeClr val="tx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These characters have names</a:t>
            </a:r>
            <a:r>
              <a:rPr lang="en-US" altLang="ja-JP" sz="2800" b="1" dirty="0" smtClean="0">
                <a:ln w="0">
                  <a:noFill/>
                </a:ln>
                <a:solidFill>
                  <a:schemeClr val="tx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ja-JP" altLang="en-US" sz="2800" b="1" dirty="0">
              <a:ln w="0">
                <a:noFill/>
              </a:ln>
              <a:solidFill>
                <a:schemeClr val="tx1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コンテンツ プレースホルダー 3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40" b="73432"/>
          <a:stretch/>
        </p:blipFill>
        <p:spPr>
          <a:xfrm>
            <a:off x="7006590" y="1368425"/>
            <a:ext cx="2870873" cy="1420495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3" name="正方形/長方形 2"/>
          <p:cNvSpPr/>
          <p:nvPr/>
        </p:nvSpPr>
        <p:spPr>
          <a:xfrm>
            <a:off x="10094633" y="1017239"/>
            <a:ext cx="1763666" cy="1768535"/>
          </a:xfrm>
          <a:prstGeom prst="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3200" b="1" dirty="0" smtClean="0">
                <a:ln w="0">
                  <a:noFill/>
                </a:ln>
                <a:solidFill>
                  <a:schemeClr val="tx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Group </a:t>
            </a:r>
            <a:r>
              <a:rPr kumimoji="1" lang="en-US" altLang="ja-JP" sz="3200" b="1" dirty="0" smtClean="0">
                <a:ln w="0">
                  <a:noFill/>
                </a:ln>
                <a:solidFill>
                  <a:schemeClr val="tx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br>
              <a:rPr kumimoji="1" lang="en-US" altLang="ja-JP" sz="3200" b="1" dirty="0" smtClean="0">
                <a:ln w="0">
                  <a:noFill/>
                </a:ln>
                <a:solidFill>
                  <a:schemeClr val="tx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kumimoji="1" lang="en-US" altLang="ja-JP" sz="2000" b="1" dirty="0" smtClean="0">
                <a:ln w="0">
                  <a:noFill/>
                </a:ln>
                <a:solidFill>
                  <a:schemeClr val="tx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These characters have names.</a:t>
            </a:r>
            <a:endParaRPr kumimoji="1" lang="ja-JP" altLang="en-US" sz="2000" b="1" dirty="0">
              <a:ln w="0">
                <a:noFill/>
              </a:ln>
              <a:solidFill>
                <a:schemeClr val="tx1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8" name="コンテンツ プレースホルダー 3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69" t="27267" b="11093"/>
          <a:stretch/>
        </p:blipFill>
        <p:spPr>
          <a:xfrm>
            <a:off x="8196146" y="2826327"/>
            <a:ext cx="1681317" cy="3295693"/>
          </a:xfrm>
          <a:prstGeom prst="rect">
            <a:avLst/>
          </a:prstGeom>
          <a:ln>
            <a:solidFill>
              <a:srgbClr val="FFFF00"/>
            </a:solidFill>
          </a:ln>
        </p:spPr>
      </p:pic>
      <p:sp>
        <p:nvSpPr>
          <p:cNvPr id="10" name="正方形/長方形 9"/>
          <p:cNvSpPr/>
          <p:nvPr/>
        </p:nvSpPr>
        <p:spPr>
          <a:xfrm>
            <a:off x="10053620" y="2956956"/>
            <a:ext cx="1679036" cy="3304309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3600" b="1" dirty="0" smtClean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Group 3</a:t>
            </a:r>
            <a:br>
              <a:rPr lang="en-US" altLang="ja-JP" sz="3600" b="1" dirty="0" smtClean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</a:br>
            <a:r>
              <a:rPr lang="en-US" altLang="ja-JP" sz="2000" b="1" dirty="0" smtClean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These characters have names</a:t>
            </a:r>
            <a:r>
              <a:rPr lang="en-US" altLang="ja-JP" sz="2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13460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To </a:t>
            </a:r>
            <a:r>
              <a:rPr kumimoji="1" lang="en-US" altLang="ja-JP" dirty="0" smtClean="0"/>
              <a:t>play: </a:t>
            </a:r>
            <a:r>
              <a:rPr kumimoji="1" lang="en-US" altLang="ja-JP" b="1" u="sng" dirty="0" smtClean="0">
                <a:solidFill>
                  <a:srgbClr val="FF0000"/>
                </a:solidFill>
              </a:rPr>
              <a:t>Step 1</a:t>
            </a:r>
            <a:r>
              <a:rPr kumimoji="1" lang="en-US" altLang="ja-JP" dirty="0" smtClean="0"/>
              <a:t> </a:t>
            </a:r>
            <a:r>
              <a:rPr kumimoji="1" lang="en-US" altLang="ja-JP" dirty="0" smtClean="0"/>
              <a:t>you will get a mission card.</a:t>
            </a:r>
            <a:endParaRPr kumimoji="1" lang="ja-JP" altLang="en-US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41" y="3768725"/>
            <a:ext cx="4351338" cy="4351338"/>
          </a:xfrm>
        </p:spPr>
      </p:pic>
      <p:sp>
        <p:nvSpPr>
          <p:cNvPr id="6" name="AutoShape 2" descr="SNSD Chibi Tour , girl holding signage transparent background PNG clipar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grpSp>
        <p:nvGrpSpPr>
          <p:cNvPr id="11" name="グループ化 10"/>
          <p:cNvGrpSpPr/>
          <p:nvPr/>
        </p:nvGrpSpPr>
        <p:grpSpPr>
          <a:xfrm>
            <a:off x="1203960" y="5603557"/>
            <a:ext cx="2400300" cy="3590925"/>
            <a:chOff x="4720590" y="3965257"/>
            <a:chExt cx="2400300" cy="3590925"/>
          </a:xfrm>
        </p:grpSpPr>
        <p:pic>
          <p:nvPicPr>
            <p:cNvPr id="9" name="図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20590" y="3965257"/>
              <a:ext cx="2400300" cy="3590925"/>
            </a:xfrm>
            <a:prstGeom prst="rect">
              <a:avLst/>
            </a:prstGeom>
          </p:spPr>
        </p:pic>
        <p:sp>
          <p:nvSpPr>
            <p:cNvPr id="10" name="テキスト ボックス 9"/>
            <p:cNvSpPr txBox="1"/>
            <p:nvPr/>
          </p:nvSpPr>
          <p:spPr>
            <a:xfrm rot="17974543">
              <a:off x="5471466" y="5374184"/>
              <a:ext cx="152400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3200" dirty="0" smtClean="0"/>
                <a:t>Mission Card</a:t>
              </a:r>
              <a:endParaRPr kumimoji="1" lang="ja-JP" altLang="en-US" sz="3200" dirty="0"/>
            </a:p>
          </p:txBody>
        </p:sp>
      </p:grpSp>
      <p:pic>
        <p:nvPicPr>
          <p:cNvPr id="5" name="コンテンツ プレースホルダー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3732" b="90052" l="0" r="9954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41" y="3768725"/>
            <a:ext cx="4351338" cy="4351338"/>
          </a:xfrm>
          <a:prstGeom prst="rect">
            <a:avLst/>
          </a:prstGeom>
        </p:spPr>
      </p:pic>
      <p:sp>
        <p:nvSpPr>
          <p:cNvPr id="12" name="左矢印吹き出し 11"/>
          <p:cNvSpPr/>
          <p:nvPr/>
        </p:nvSpPr>
        <p:spPr>
          <a:xfrm>
            <a:off x="3454400" y="4602033"/>
            <a:ext cx="6255657" cy="2206172"/>
          </a:xfrm>
          <a:prstGeom prst="leftArrowCallou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4000" dirty="0" smtClean="0"/>
              <a:t>There is a </a:t>
            </a:r>
            <a:br>
              <a:rPr kumimoji="1" lang="en-US" altLang="ja-JP" sz="4000" dirty="0" smtClean="0"/>
            </a:br>
            <a:r>
              <a:rPr kumimoji="1" lang="en-US" altLang="ja-JP" sz="4000" dirty="0" smtClean="0"/>
              <a:t>Mission Card Box</a:t>
            </a:r>
            <a:br>
              <a:rPr kumimoji="1" lang="en-US" altLang="ja-JP" sz="4000" dirty="0" smtClean="0"/>
            </a:br>
            <a:r>
              <a:rPr kumimoji="1" lang="en-US" altLang="ja-JP" sz="3600" dirty="0" smtClean="0"/>
              <a:t>Take 1 Mission Card.</a:t>
            </a:r>
            <a:endParaRPr kumimoji="1" lang="ja-JP" altLang="en-US" sz="3600" dirty="0"/>
          </a:p>
        </p:txBody>
      </p:sp>
      <p:sp>
        <p:nvSpPr>
          <p:cNvPr id="13" name="正方形/長方形 12"/>
          <p:cNvSpPr/>
          <p:nvPr/>
        </p:nvSpPr>
        <p:spPr>
          <a:xfrm>
            <a:off x="-624114" y="2931886"/>
            <a:ext cx="5428343" cy="518817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/>
          <p:cNvSpPr/>
          <p:nvPr/>
        </p:nvSpPr>
        <p:spPr>
          <a:xfrm>
            <a:off x="2716836" y="580571"/>
            <a:ext cx="8096307" cy="8534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1694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4.81481E-6 L 0.00286 -0.47362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" y="-23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373914" cy="1325563"/>
          </a:xfrm>
        </p:spPr>
        <p:txBody>
          <a:bodyPr>
            <a:normAutofit/>
          </a:bodyPr>
          <a:lstStyle/>
          <a:p>
            <a:r>
              <a:rPr lang="en-US" altLang="ja-JP" b="1" u="sng" dirty="0" smtClean="0">
                <a:solidFill>
                  <a:srgbClr val="FF0000"/>
                </a:solidFill>
              </a:rPr>
              <a:t>Step 1</a:t>
            </a:r>
            <a:r>
              <a:rPr lang="en-US" altLang="ja-JP" dirty="0" smtClean="0"/>
              <a:t>: Mission Cards</a:t>
            </a:r>
            <a:endParaRPr kumimoji="1" lang="ja-JP" altLang="en-US" dirty="0"/>
          </a:p>
        </p:txBody>
      </p:sp>
      <p:sp>
        <p:nvSpPr>
          <p:cNvPr id="5" name="フローチャート: せん孔テープ 4"/>
          <p:cNvSpPr/>
          <p:nvPr/>
        </p:nvSpPr>
        <p:spPr>
          <a:xfrm>
            <a:off x="1146627" y="2039031"/>
            <a:ext cx="9898743" cy="3069998"/>
          </a:xfrm>
          <a:prstGeom prst="flowChartPunchedTap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9600" dirty="0" smtClean="0"/>
              <a:t>Who is Mike?</a:t>
            </a:r>
            <a:endParaRPr kumimoji="1" lang="ja-JP" altLang="en-US" sz="9600" dirty="0"/>
          </a:p>
        </p:txBody>
      </p:sp>
      <p:sp>
        <p:nvSpPr>
          <p:cNvPr id="6" name="タイトル 1"/>
          <p:cNvSpPr txBox="1">
            <a:spLocks/>
          </p:cNvSpPr>
          <p:nvPr/>
        </p:nvSpPr>
        <p:spPr>
          <a:xfrm>
            <a:off x="5988795" y="278467"/>
            <a:ext cx="682534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dirty="0" smtClean="0"/>
              <a:t>Read your card and check your group’s picture.</a:t>
            </a:r>
            <a:endParaRPr lang="ja-JP" altLang="en-US" dirty="0"/>
          </a:p>
        </p:txBody>
      </p:sp>
      <p:pic>
        <p:nvPicPr>
          <p:cNvPr id="15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4593" y="1712231"/>
            <a:ext cx="7562927" cy="5346654"/>
          </a:xfrm>
          <a:ln>
            <a:solidFill>
              <a:schemeClr val="tx1"/>
            </a:solidFill>
          </a:ln>
        </p:spPr>
      </p:pic>
      <p:grpSp>
        <p:nvGrpSpPr>
          <p:cNvPr id="22" name="グループ化 21"/>
          <p:cNvGrpSpPr/>
          <p:nvPr/>
        </p:nvGrpSpPr>
        <p:grpSpPr>
          <a:xfrm>
            <a:off x="6410596" y="1712231"/>
            <a:ext cx="5565045" cy="4758419"/>
            <a:chOff x="6512196" y="1237796"/>
            <a:chExt cx="5565045" cy="4758419"/>
          </a:xfrm>
        </p:grpSpPr>
        <p:pic>
          <p:nvPicPr>
            <p:cNvPr id="16" name="コンテンツ プレースホルダー 3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524" r="40831" b="80059"/>
            <a:stretch/>
          </p:blipFill>
          <p:spPr>
            <a:xfrm>
              <a:off x="6512196" y="1237796"/>
              <a:ext cx="2468881" cy="1066165"/>
            </a:xfrm>
            <a:prstGeom prst="rect">
              <a:avLst/>
            </a:prstGeom>
            <a:ln>
              <a:solidFill>
                <a:srgbClr val="FFC000"/>
              </a:solidFill>
            </a:ln>
          </p:spPr>
        </p:pic>
        <p:pic>
          <p:nvPicPr>
            <p:cNvPr id="18" name="コンテンツ プレースホルダー 3"/>
            <p:cNvPicPr>
              <a:picLocks noChangeAspect="1"/>
            </p:cNvPicPr>
            <p:nvPr/>
          </p:nvPicPr>
          <p:blipFill rotWithShape="1"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040" b="73432"/>
            <a:stretch/>
          </p:blipFill>
          <p:spPr>
            <a:xfrm>
              <a:off x="9202307" y="1237796"/>
              <a:ext cx="2870873" cy="1420495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pic>
          <p:nvPicPr>
            <p:cNvPr id="20" name="コンテンツ プレースホルダー 3"/>
            <p:cNvPicPr>
              <a:picLocks noChangeAspect="1"/>
            </p:cNvPicPr>
            <p:nvPr/>
          </p:nvPicPr>
          <p:blipFill rotWithShape="1">
            <a:blip r:embed="rId2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769" t="27267" b="11093"/>
            <a:stretch/>
          </p:blipFill>
          <p:spPr>
            <a:xfrm>
              <a:off x="10395924" y="2700522"/>
              <a:ext cx="1681317" cy="3295693"/>
            </a:xfrm>
            <a:prstGeom prst="rect">
              <a:avLst/>
            </a:prstGeom>
            <a:ln>
              <a:solidFill>
                <a:srgbClr val="FFFF00"/>
              </a:solidFill>
            </a:ln>
          </p:spPr>
        </p:pic>
      </p:grpSp>
      <p:sp>
        <p:nvSpPr>
          <p:cNvPr id="23" name="下矢印吹き出し 22"/>
          <p:cNvSpPr/>
          <p:nvPr/>
        </p:nvSpPr>
        <p:spPr>
          <a:xfrm rot="1329793">
            <a:off x="10223285" y="619242"/>
            <a:ext cx="2452914" cy="1211717"/>
          </a:xfrm>
          <a:prstGeom prst="downArrow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4800" dirty="0" smtClean="0"/>
              <a:t>Mike</a:t>
            </a:r>
            <a:endParaRPr kumimoji="1" lang="ja-JP" altLang="en-US" sz="4800" dirty="0"/>
          </a:p>
        </p:txBody>
      </p:sp>
      <p:sp>
        <p:nvSpPr>
          <p:cNvPr id="24" name="正方形/長方形 23"/>
          <p:cNvSpPr/>
          <p:nvPr/>
        </p:nvSpPr>
        <p:spPr>
          <a:xfrm>
            <a:off x="287020" y="2934130"/>
            <a:ext cx="8592457" cy="95569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sz="3600" dirty="0" smtClean="0"/>
              <a:t>Group 2 has Mike on their picture.</a:t>
            </a:r>
          </a:p>
        </p:txBody>
      </p:sp>
      <p:sp>
        <p:nvSpPr>
          <p:cNvPr id="25" name="正方形/長方形 24"/>
          <p:cNvSpPr/>
          <p:nvPr/>
        </p:nvSpPr>
        <p:spPr>
          <a:xfrm>
            <a:off x="287020" y="3974736"/>
            <a:ext cx="9798326" cy="95569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sz="3600" dirty="0" smtClean="0"/>
              <a:t>Group 2 can go to </a:t>
            </a:r>
            <a:r>
              <a:rPr kumimoji="1" lang="en-US" altLang="ja-JP" sz="3600" b="1" u="sng" dirty="0" smtClean="0">
                <a:solidFill>
                  <a:srgbClr val="FF0000"/>
                </a:solidFill>
              </a:rPr>
              <a:t>Step 3</a:t>
            </a:r>
            <a:r>
              <a:rPr kumimoji="1" lang="en-US" altLang="ja-JP" sz="3600" b="1" dirty="0" smtClean="0">
                <a:solidFill>
                  <a:srgbClr val="FF0000"/>
                </a:solidFill>
              </a:rPr>
              <a:t> </a:t>
            </a:r>
            <a:r>
              <a:rPr kumimoji="1" lang="en-US" altLang="ja-JP" sz="3600" dirty="0" smtClean="0"/>
              <a:t>and write the answer</a:t>
            </a:r>
          </a:p>
        </p:txBody>
      </p:sp>
      <p:sp>
        <p:nvSpPr>
          <p:cNvPr id="26" name="正方形/長方形 25"/>
          <p:cNvSpPr/>
          <p:nvPr/>
        </p:nvSpPr>
        <p:spPr>
          <a:xfrm>
            <a:off x="287020" y="5086169"/>
            <a:ext cx="10526123" cy="138448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sz="3600" dirty="0" smtClean="0"/>
              <a:t>Groups 1 and 3 don’t have Mike on their pictures. Groups that don’t have the answer must go to </a:t>
            </a:r>
            <a:r>
              <a:rPr kumimoji="1" lang="en-US" altLang="ja-JP" sz="3600" b="1" u="sng" dirty="0" smtClean="0">
                <a:solidFill>
                  <a:srgbClr val="FF0000"/>
                </a:solidFill>
              </a:rPr>
              <a:t>Step 2</a:t>
            </a:r>
            <a:r>
              <a:rPr kumimoji="1" lang="en-US" altLang="ja-JP" sz="3600" dirty="0" smtClean="0"/>
              <a:t>.</a:t>
            </a:r>
          </a:p>
        </p:txBody>
      </p:sp>
      <p:sp>
        <p:nvSpPr>
          <p:cNvPr id="27" name="正方形/長方形 26"/>
          <p:cNvSpPr/>
          <p:nvPr/>
        </p:nvSpPr>
        <p:spPr>
          <a:xfrm>
            <a:off x="6864675" y="1719609"/>
            <a:ext cx="2468881" cy="10661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altLang="ja-JP" sz="1600" b="1" dirty="0">
                <a:ln w="0">
                  <a:noFill/>
                </a:ln>
                <a:solidFill>
                  <a:schemeClr val="tx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Group 1 </a:t>
            </a:r>
            <a:r>
              <a:rPr lang="en-US" altLang="ja-JP" sz="2800" b="1" dirty="0">
                <a:ln w="0">
                  <a:noFill/>
                </a:ln>
                <a:solidFill>
                  <a:schemeClr val="tx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/>
            </a:r>
            <a:br>
              <a:rPr lang="en-US" altLang="ja-JP" sz="2800" b="1" dirty="0">
                <a:ln w="0">
                  <a:noFill/>
                </a:ln>
                <a:solidFill>
                  <a:schemeClr val="tx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endParaRPr lang="ja-JP" altLang="en-US" sz="2800" b="1" dirty="0">
              <a:ln w="0">
                <a:noFill/>
              </a:ln>
              <a:solidFill>
                <a:schemeClr val="tx1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8" name="正方形/長方形 27"/>
          <p:cNvSpPr/>
          <p:nvPr/>
        </p:nvSpPr>
        <p:spPr>
          <a:xfrm>
            <a:off x="9637798" y="1233235"/>
            <a:ext cx="1763666" cy="17685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600" b="1" dirty="0" smtClean="0">
                <a:ln w="0">
                  <a:noFill/>
                </a:ln>
                <a:solidFill>
                  <a:schemeClr val="tx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Group </a:t>
            </a:r>
            <a:r>
              <a:rPr kumimoji="1" lang="en-US" altLang="ja-JP" sz="1600" b="1" dirty="0" smtClean="0">
                <a:ln w="0">
                  <a:noFill/>
                </a:ln>
                <a:solidFill>
                  <a:schemeClr val="tx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r>
              <a:rPr kumimoji="1" lang="en-US" altLang="ja-JP" sz="3200" b="1" dirty="0" smtClean="0">
                <a:ln w="0">
                  <a:noFill/>
                </a:ln>
                <a:solidFill>
                  <a:schemeClr val="tx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/>
            </a:r>
            <a:br>
              <a:rPr kumimoji="1" lang="en-US" altLang="ja-JP" sz="3200" b="1" dirty="0" smtClean="0">
                <a:ln w="0">
                  <a:noFill/>
                </a:ln>
                <a:solidFill>
                  <a:schemeClr val="tx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endParaRPr kumimoji="1" lang="ja-JP" altLang="en-US" sz="2000" b="1" dirty="0">
              <a:ln w="0">
                <a:noFill/>
              </a:ln>
              <a:solidFill>
                <a:schemeClr val="tx1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9" name="正方形/長方形 28"/>
          <p:cNvSpPr/>
          <p:nvPr/>
        </p:nvSpPr>
        <p:spPr>
          <a:xfrm>
            <a:off x="10536143" y="3512341"/>
            <a:ext cx="2138713" cy="33043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600" b="1" dirty="0" smtClean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Group 3</a:t>
            </a:r>
            <a:r>
              <a:rPr lang="en-US" altLang="ja-JP" sz="3600" b="1" dirty="0" smtClean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/>
            </a:r>
            <a:br>
              <a:rPr lang="en-US" altLang="ja-JP" sz="3600" b="1" dirty="0" smtClean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</a:br>
            <a:endParaRPr lang="en-US" altLang="ja-JP" sz="2000" b="1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08772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81481E-6 L -0.30716 -0.0618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5" y="-31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500"/>
                            </p:stCondLst>
                            <p:childTnLst>
                              <p:par>
                                <p:cTn id="1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/>
      <p:bldP spid="23" grpId="0" animBg="1"/>
      <p:bldP spid="24" grpId="0" animBg="1"/>
      <p:bldP spid="25" grpId="0" animBg="1"/>
      <p:bldP spid="26" grpId="0" animBg="1"/>
      <p:bldP spid="27" grpId="0"/>
      <p:bldP spid="28" grpId="0"/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45" t="10794" r="23968" b="12593"/>
          <a:stretch/>
        </p:blipFill>
        <p:spPr>
          <a:xfrm>
            <a:off x="2626343" y="4235023"/>
            <a:ext cx="1146629" cy="1673709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b="1" u="sng" dirty="0" smtClean="0">
                <a:solidFill>
                  <a:srgbClr val="FF0000"/>
                </a:solidFill>
              </a:rPr>
              <a:t>Step 2</a:t>
            </a:r>
            <a:r>
              <a:rPr kumimoji="1" lang="en-US" altLang="ja-JP" dirty="0" smtClean="0"/>
              <a:t>: Find Mike!</a:t>
            </a:r>
            <a:endParaRPr kumimoji="1" lang="ja-JP" altLang="en-US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016"/>
          <a:stretch/>
        </p:blipFill>
        <p:spPr>
          <a:xfrm>
            <a:off x="838200" y="2518003"/>
            <a:ext cx="1560285" cy="1717020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815" y="2894339"/>
            <a:ext cx="1229985" cy="1340684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9AF99B"/>
              </a:clrFrom>
              <a:clrTo>
                <a:srgbClr val="9AF9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90" t="33439" r="13560" b="24021"/>
          <a:stretch/>
        </p:blipFill>
        <p:spPr>
          <a:xfrm>
            <a:off x="838200" y="4226192"/>
            <a:ext cx="1555813" cy="1672291"/>
          </a:xfrm>
          <a:prstGeom prst="rect">
            <a:avLst/>
          </a:prstGeom>
        </p:spPr>
      </p:pic>
      <p:sp>
        <p:nvSpPr>
          <p:cNvPr id="8" name="フローチャート: 論理和 7"/>
          <p:cNvSpPr/>
          <p:nvPr/>
        </p:nvSpPr>
        <p:spPr>
          <a:xfrm>
            <a:off x="151657" y="1760337"/>
            <a:ext cx="4949371" cy="4949371"/>
          </a:xfrm>
          <a:prstGeom prst="flowChartOr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8000" dirty="0" smtClean="0">
                <a:ln>
                  <a:solidFill>
                    <a:schemeClr val="bg1"/>
                  </a:solidFill>
                </a:ln>
              </a:rPr>
              <a:t>Group 1</a:t>
            </a:r>
            <a:endParaRPr kumimoji="1" lang="ja-JP" altLang="en-US" sz="8000" dirty="0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9" name="フローチャート: 論理和 8"/>
          <p:cNvSpPr/>
          <p:nvPr/>
        </p:nvSpPr>
        <p:spPr>
          <a:xfrm>
            <a:off x="9165772" y="140421"/>
            <a:ext cx="2874571" cy="2874571"/>
          </a:xfrm>
          <a:prstGeom prst="flowChartOr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4400" dirty="0" smtClean="0">
                <a:ln>
                  <a:solidFill>
                    <a:schemeClr val="bg1"/>
                  </a:solidFill>
                </a:ln>
              </a:rPr>
              <a:t>Group 2</a:t>
            </a:r>
            <a:endParaRPr kumimoji="1" lang="ja-JP" altLang="en-US" sz="4400" dirty="0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10" name="フローチャート: 論理和 9"/>
          <p:cNvSpPr/>
          <p:nvPr/>
        </p:nvSpPr>
        <p:spPr>
          <a:xfrm>
            <a:off x="9165771" y="3634591"/>
            <a:ext cx="2874571" cy="2874571"/>
          </a:xfrm>
          <a:prstGeom prst="flowChartOr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4400" dirty="0" smtClean="0">
                <a:ln>
                  <a:solidFill>
                    <a:schemeClr val="bg1"/>
                  </a:solidFill>
                </a:ln>
              </a:rPr>
              <a:t>Group 3</a:t>
            </a:r>
            <a:endParaRPr kumimoji="1" lang="ja-JP" altLang="en-US" sz="4400" dirty="0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11" name="四角形吹き出し 10"/>
          <p:cNvSpPr/>
          <p:nvPr/>
        </p:nvSpPr>
        <p:spPr>
          <a:xfrm>
            <a:off x="3860800" y="2377664"/>
            <a:ext cx="3976914" cy="894052"/>
          </a:xfrm>
          <a:prstGeom prst="wedgeRectCallout">
            <a:avLst>
              <a:gd name="adj1" fmla="val 39751"/>
              <a:gd name="adj2" fmla="val 1618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3200" dirty="0" smtClean="0"/>
              <a:t>Do you know Mike?</a:t>
            </a:r>
            <a:endParaRPr kumimoji="1" lang="ja-JP" altLang="en-US" sz="3200" dirty="0"/>
          </a:p>
        </p:txBody>
      </p:sp>
      <p:sp>
        <p:nvSpPr>
          <p:cNvPr id="12" name="四角形吹き出し 11"/>
          <p:cNvSpPr/>
          <p:nvPr/>
        </p:nvSpPr>
        <p:spPr>
          <a:xfrm>
            <a:off x="8063428" y="2377664"/>
            <a:ext cx="3976914" cy="894052"/>
          </a:xfrm>
          <a:prstGeom prst="wedgeRectCallout">
            <a:avLst>
              <a:gd name="adj1" fmla="val 16758"/>
              <a:gd name="adj2" fmla="val 79005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3200" dirty="0" smtClean="0"/>
              <a:t>No, we don’t.</a:t>
            </a:r>
            <a:endParaRPr kumimoji="1" lang="ja-JP" altLang="en-US" sz="3200" dirty="0"/>
          </a:p>
        </p:txBody>
      </p:sp>
      <p:sp>
        <p:nvSpPr>
          <p:cNvPr id="13" name="乗算記号 12"/>
          <p:cNvSpPr/>
          <p:nvPr/>
        </p:nvSpPr>
        <p:spPr>
          <a:xfrm>
            <a:off x="9165771" y="3744686"/>
            <a:ext cx="3022601" cy="2764476"/>
          </a:xfrm>
          <a:prstGeom prst="mathMultiply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四角形吹き出し 13"/>
          <p:cNvSpPr/>
          <p:nvPr/>
        </p:nvSpPr>
        <p:spPr>
          <a:xfrm>
            <a:off x="3444215" y="1362937"/>
            <a:ext cx="3976914" cy="894052"/>
          </a:xfrm>
          <a:prstGeom prst="wedgeRectCallout">
            <a:avLst>
              <a:gd name="adj1" fmla="val 52890"/>
              <a:gd name="adj2" fmla="val 2704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3200" dirty="0" smtClean="0"/>
              <a:t>Do you know Mike?</a:t>
            </a:r>
            <a:endParaRPr kumimoji="1" lang="ja-JP" altLang="en-US" sz="3200" dirty="0"/>
          </a:p>
        </p:txBody>
      </p:sp>
      <p:sp>
        <p:nvSpPr>
          <p:cNvPr id="15" name="四角形吹き出し 14"/>
          <p:cNvSpPr/>
          <p:nvPr/>
        </p:nvSpPr>
        <p:spPr>
          <a:xfrm>
            <a:off x="8063428" y="3239696"/>
            <a:ext cx="3976914" cy="894052"/>
          </a:xfrm>
          <a:prstGeom prst="wedgeRectCallout">
            <a:avLst>
              <a:gd name="adj1" fmla="val 18218"/>
              <a:gd name="adj2" fmla="val -62233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3200" dirty="0" smtClean="0"/>
              <a:t>Yes, we do.</a:t>
            </a:r>
            <a:endParaRPr kumimoji="1" lang="ja-JP" altLang="en-US" sz="3200" dirty="0"/>
          </a:p>
        </p:txBody>
      </p:sp>
      <p:pic>
        <p:nvPicPr>
          <p:cNvPr id="16" name="コンテンツ プレースホルダー 3"/>
          <p:cNvPicPr>
            <a:picLocks noGrp="1" noChangeAspect="1"/>
          </p:cNvPicPr>
          <p:nvPr>
            <p:ph idx="1"/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585" b="93561"/>
          <a:stretch/>
        </p:blipFill>
        <p:spPr>
          <a:xfrm>
            <a:off x="4183555" y="4235022"/>
            <a:ext cx="3824889" cy="1060652"/>
          </a:xfrm>
          <a:ln>
            <a:solidFill>
              <a:schemeClr val="tx1"/>
            </a:solidFill>
          </a:ln>
        </p:spPr>
      </p:pic>
      <p:sp>
        <p:nvSpPr>
          <p:cNvPr id="17" name="四角形吹き出し 16"/>
          <p:cNvSpPr/>
          <p:nvPr/>
        </p:nvSpPr>
        <p:spPr>
          <a:xfrm>
            <a:off x="4183555" y="5369024"/>
            <a:ext cx="3976914" cy="894052"/>
          </a:xfrm>
          <a:prstGeom prst="wedgeRectCallout">
            <a:avLst>
              <a:gd name="adj1" fmla="val -94920"/>
              <a:gd name="adj2" fmla="val -81714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3200" dirty="0" smtClean="0"/>
              <a:t>This is Mike.</a:t>
            </a:r>
            <a:endParaRPr kumimoji="1" lang="ja-JP" altLang="en-US" sz="3200" dirty="0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5101028" y="387699"/>
            <a:ext cx="370914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 smtClean="0"/>
              <a:t>One student goes to other groups to find Mike.</a:t>
            </a:r>
            <a:endParaRPr kumimoji="1" lang="ja-JP" altLang="en-US" sz="2800" dirty="0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5101027" y="369853"/>
            <a:ext cx="370914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dirty="0" smtClean="0"/>
              <a:t>If a group says, “No, we don’t,” then go to the next group.</a:t>
            </a:r>
            <a:endParaRPr kumimoji="1" lang="ja-JP" altLang="en-US" sz="2800" dirty="0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5235287" y="3121997"/>
            <a:ext cx="37091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 smtClean="0"/>
              <a:t>When you find Mike, go back to your group.</a:t>
            </a:r>
            <a:endParaRPr kumimoji="1"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834157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4.44444E-6 L 0.13138 0.04005 C 0.15873 0.04908 0.19987 0.05394 0.24297 0.05394 C 0.29193 0.05394 0.33125 0.04908 0.3586 0.04005 L 0.49011 -4.44444E-6 " pathEditMode="relative" rAng="0" ptsTypes="AAAAA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05" y="2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9011 -4.44444E-6 L 0.53763 -0.45879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70" y="-2294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3763 -0.45879 L 2.91667E-6 2.59259E-6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732" y="22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1" grpId="1" animBg="1"/>
      <p:bldP spid="12" grpId="0" animBg="1"/>
      <p:bldP spid="12" grpId="1" animBg="1"/>
      <p:bldP spid="13" grpId="0" animBg="1"/>
      <p:bldP spid="14" grpId="0" animBg="1"/>
      <p:bldP spid="14" grpId="1" animBg="1"/>
      <p:bldP spid="15" grpId="0" animBg="1"/>
      <p:bldP spid="15" grpId="1" animBg="1"/>
      <p:bldP spid="17" grpId="0" animBg="1"/>
      <p:bldP spid="18" grpId="0"/>
      <p:bldP spid="18" grpId="1"/>
      <p:bldP spid="19" grpId="0"/>
      <p:bldP spid="19" grpId="1"/>
      <p:bldP spid="20" grpId="0"/>
      <p:bldP spid="20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b="1" u="sng" dirty="0" smtClean="0">
                <a:solidFill>
                  <a:srgbClr val="FF0000"/>
                </a:solidFill>
              </a:rPr>
              <a:t>Step 3</a:t>
            </a:r>
            <a:r>
              <a:rPr kumimoji="1" lang="en-US" altLang="ja-JP" dirty="0" smtClean="0"/>
              <a:t>: Write the answer. </a:t>
            </a:r>
            <a:endParaRPr kumimoji="1" lang="ja-JP" altLang="en-US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 rotWithShape="1">
          <a:blip r:embed="rId2"/>
          <a:srcRect t="811" b="50929"/>
          <a:stretch/>
        </p:blipFill>
        <p:spPr>
          <a:xfrm>
            <a:off x="95504" y="1690688"/>
            <a:ext cx="8001000" cy="2068512"/>
          </a:xfrm>
          <a:prstGeom prst="rect">
            <a:avLst/>
          </a:prstGeom>
        </p:spPr>
      </p:pic>
      <p:pic>
        <p:nvPicPr>
          <p:cNvPr id="5" name="コンテンツ プレースホルダー 3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345" t="-1" b="81214"/>
          <a:stretch/>
        </p:blipFill>
        <p:spPr>
          <a:xfrm>
            <a:off x="8227133" y="1690688"/>
            <a:ext cx="3257296" cy="1828801"/>
          </a:xfrm>
          <a:ln>
            <a:solidFill>
              <a:schemeClr val="tx1"/>
            </a:solidFill>
          </a:ln>
        </p:spPr>
      </p:pic>
      <p:sp>
        <p:nvSpPr>
          <p:cNvPr id="6" name="円/楕円 5"/>
          <p:cNvSpPr/>
          <p:nvPr/>
        </p:nvSpPr>
        <p:spPr>
          <a:xfrm>
            <a:off x="1596572" y="2885622"/>
            <a:ext cx="1117600" cy="26125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 rotWithShape="1">
          <a:blip r:embed="rId2"/>
          <a:srcRect t="66002"/>
          <a:stretch/>
        </p:blipFill>
        <p:spPr>
          <a:xfrm>
            <a:off x="95504" y="4484914"/>
            <a:ext cx="8001000" cy="1457250"/>
          </a:xfrm>
          <a:prstGeom prst="rect">
            <a:avLst/>
          </a:prstGeom>
        </p:spPr>
      </p:pic>
      <p:sp>
        <p:nvSpPr>
          <p:cNvPr id="8" name="テキスト ボックス 7"/>
          <p:cNvSpPr txBox="1"/>
          <p:nvPr/>
        </p:nvSpPr>
        <p:spPr>
          <a:xfrm>
            <a:off x="2975428" y="2168225"/>
            <a:ext cx="1465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>
                <a:solidFill>
                  <a:srgbClr val="FF0000"/>
                </a:solidFill>
              </a:rPr>
              <a:t>attacking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9" name="円/楕円 8"/>
          <p:cNvSpPr/>
          <p:nvPr/>
        </p:nvSpPr>
        <p:spPr>
          <a:xfrm>
            <a:off x="8991600" y="2331635"/>
            <a:ext cx="1117600" cy="107922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4441371" y="2168225"/>
            <a:ext cx="1465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>
                <a:solidFill>
                  <a:srgbClr val="FF0000"/>
                </a:solidFill>
              </a:rPr>
              <a:t>a girl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11" name="円/楕円 10"/>
          <p:cNvSpPr/>
          <p:nvPr/>
        </p:nvSpPr>
        <p:spPr>
          <a:xfrm>
            <a:off x="2184401" y="4541610"/>
            <a:ext cx="791027" cy="41252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6992184" y="2168225"/>
            <a:ext cx="1465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>
                <a:solidFill>
                  <a:srgbClr val="FF0000"/>
                </a:solidFill>
              </a:rPr>
              <a:t>Mike.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484013" y="4954133"/>
            <a:ext cx="62411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 smtClean="0">
                <a:solidFill>
                  <a:srgbClr val="FF0000"/>
                </a:solidFill>
              </a:rPr>
              <a:t>The </a:t>
            </a:r>
            <a:r>
              <a:rPr kumimoji="1" lang="en-US" altLang="ja-JP" sz="3200" dirty="0" err="1" smtClean="0">
                <a:solidFill>
                  <a:srgbClr val="FF0000"/>
                </a:solidFill>
              </a:rPr>
              <a:t>pokemon</a:t>
            </a:r>
            <a:r>
              <a:rPr kumimoji="1" lang="en-US" altLang="ja-JP" sz="3200" dirty="0" smtClean="0">
                <a:solidFill>
                  <a:srgbClr val="FF0000"/>
                </a:solidFill>
              </a:rPr>
              <a:t> attacking a girl is Mike.</a:t>
            </a:r>
            <a:endParaRPr kumimoji="1" lang="ja-JP" altLang="en-US" sz="3200" dirty="0">
              <a:solidFill>
                <a:srgbClr val="FF0000"/>
              </a:solidFill>
            </a:endParaRPr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1629155" y="5495586"/>
            <a:ext cx="6597978" cy="24494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-15870" rIns="0" bIns="-1587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 Unicode MS" panose="020B0604020202020204" pitchFamily="50" charset="-128"/>
                <a:ea typeface="inherit"/>
              </a:rPr>
              <a:t>女の子を攻撃するポケモンはマイクです。</a:t>
            </a:r>
            <a:r>
              <a:rPr kumimoji="0" lang="ja-JP" altLang="ja-JP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ja-JP" altLang="ja-JP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2761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9" grpId="0" animBg="1"/>
      <p:bldP spid="10" grpId="0"/>
      <p:bldP spid="11" grpId="0" animBg="1"/>
      <p:bldP spid="12" grpId="0"/>
      <p:bldP spid="13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0" y="1069069"/>
            <a:ext cx="12192000" cy="1325563"/>
          </a:xfrm>
        </p:spPr>
        <p:txBody>
          <a:bodyPr>
            <a:normAutofit/>
          </a:bodyPr>
          <a:lstStyle/>
          <a:p>
            <a:r>
              <a:rPr kumimoji="1" lang="en-US" altLang="ja-JP" sz="3600" dirty="0" smtClean="0"/>
              <a:t>Check your answers.</a:t>
            </a:r>
            <a:endParaRPr kumimoji="1" lang="ja-JP" altLang="en-US" sz="3600" dirty="0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45143" y="2394632"/>
            <a:ext cx="4108082" cy="5617255"/>
          </a:xfrm>
          <a:prstGeom prst="rect">
            <a:avLst/>
          </a:prstGeom>
        </p:spPr>
      </p:pic>
      <p:sp>
        <p:nvSpPr>
          <p:cNvPr id="6" name="タイトル 1"/>
          <p:cNvSpPr txBox="1">
            <a:spLocks/>
          </p:cNvSpPr>
          <p:nvPr/>
        </p:nvSpPr>
        <p:spPr>
          <a:xfrm>
            <a:off x="1262742" y="1069069"/>
            <a:ext cx="1092925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ja-JP" sz="3600" smtClean="0"/>
              <a:t>Roll dice </a:t>
            </a:r>
            <a:r>
              <a:rPr lang="en-US" altLang="ja-JP" sz="3600" dirty="0" smtClean="0"/>
              <a:t>for points</a:t>
            </a:r>
            <a:endParaRPr lang="ja-JP" altLang="en-US" sz="3600" dirty="0"/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4715" y="3418002"/>
            <a:ext cx="3465310" cy="2220686"/>
          </a:xfrm>
          <a:prstGeom prst="rect">
            <a:avLst/>
          </a:prstGeom>
        </p:spPr>
      </p:pic>
      <p:sp>
        <p:nvSpPr>
          <p:cNvPr id="8" name="タイトル 1"/>
          <p:cNvSpPr txBox="1">
            <a:spLocks/>
          </p:cNvSpPr>
          <p:nvPr/>
        </p:nvSpPr>
        <p:spPr>
          <a:xfrm>
            <a:off x="8519886" y="891214"/>
            <a:ext cx="367211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ja-JP" sz="3600" dirty="0" smtClean="0"/>
              <a:t>Get another mission card</a:t>
            </a:r>
            <a:endParaRPr lang="ja-JP" altLang="en-US" sz="3600" dirty="0"/>
          </a:p>
        </p:txBody>
      </p:sp>
      <p:grpSp>
        <p:nvGrpSpPr>
          <p:cNvPr id="9" name="グループ化 8"/>
          <p:cNvGrpSpPr/>
          <p:nvPr/>
        </p:nvGrpSpPr>
        <p:grpSpPr>
          <a:xfrm>
            <a:off x="9791700" y="6967900"/>
            <a:ext cx="2400300" cy="3590925"/>
            <a:chOff x="4720590" y="3965257"/>
            <a:chExt cx="2400300" cy="3590925"/>
          </a:xfrm>
        </p:grpSpPr>
        <p:pic>
          <p:nvPicPr>
            <p:cNvPr id="10" name="図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20590" y="3965257"/>
              <a:ext cx="2400300" cy="3590925"/>
            </a:xfrm>
            <a:prstGeom prst="rect">
              <a:avLst/>
            </a:prstGeom>
          </p:spPr>
        </p:pic>
        <p:sp>
          <p:nvSpPr>
            <p:cNvPr id="11" name="テキスト ボックス 10"/>
            <p:cNvSpPr txBox="1"/>
            <p:nvPr/>
          </p:nvSpPr>
          <p:spPr>
            <a:xfrm rot="17974543">
              <a:off x="5471466" y="5374184"/>
              <a:ext cx="152400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3200" dirty="0" smtClean="0"/>
                <a:t>Mission Card</a:t>
              </a:r>
              <a:endParaRPr kumimoji="1" lang="ja-JP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253090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3.33333E-6 L 0.00286 -0.47361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" y="-23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8" grpId="0"/>
    </p:bld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</TotalTime>
  <Words>246</Words>
  <Application>Microsoft Office PowerPoint</Application>
  <PresentationFormat>ワイド画面</PresentationFormat>
  <Paragraphs>44</Paragraphs>
  <Slides>9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9</vt:i4>
      </vt:variant>
    </vt:vector>
  </HeadingPairs>
  <TitlesOfParts>
    <vt:vector size="16" baseType="lpstr">
      <vt:lpstr>Arial Unicode MS</vt:lpstr>
      <vt:lpstr>inherit</vt:lpstr>
      <vt:lpstr>ＭＳ Ｐゴシック</vt:lpstr>
      <vt:lpstr>Arial</vt:lpstr>
      <vt:lpstr>Calibri</vt:lpstr>
      <vt:lpstr>Calibri Light</vt:lpstr>
      <vt:lpstr>Office テーマ</vt:lpstr>
      <vt:lpstr>Who is ○○?</vt:lpstr>
      <vt:lpstr>Each group gets this picture.</vt:lpstr>
      <vt:lpstr>On your group’s picture, some characters will have names.</vt:lpstr>
      <vt:lpstr>Different characters will have names in other groups.</vt:lpstr>
      <vt:lpstr>To play: Step 1 you will get a mission card.</vt:lpstr>
      <vt:lpstr>Step 1: Mission Cards</vt:lpstr>
      <vt:lpstr>Step 2: Find Mike!</vt:lpstr>
      <vt:lpstr>Step 3: Write the answer. </vt:lpstr>
      <vt:lpstr>Check your answers.</vt:lpstr>
    </vt:vector>
  </TitlesOfParts>
  <Company>須恵町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Who is ○○?</dc:title>
  <dc:creator>中学校外国語講師</dc:creator>
  <cp:lastModifiedBy>中学校外国語講師</cp:lastModifiedBy>
  <cp:revision>21</cp:revision>
  <dcterms:created xsi:type="dcterms:W3CDTF">2020-08-27T06:08:49Z</dcterms:created>
  <dcterms:modified xsi:type="dcterms:W3CDTF">2020-08-28T04:17:35Z</dcterms:modified>
</cp:coreProperties>
</file>